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70" r:id="rId2"/>
    <p:sldId id="381" r:id="rId3"/>
    <p:sldId id="472" r:id="rId4"/>
    <p:sldId id="473" r:id="rId5"/>
    <p:sldId id="496" r:id="rId6"/>
    <p:sldId id="474" r:id="rId7"/>
    <p:sldId id="475" r:id="rId8"/>
    <p:sldId id="495" r:id="rId9"/>
    <p:sldId id="478" r:id="rId10"/>
    <p:sldId id="479" r:id="rId11"/>
    <p:sldId id="482" r:id="rId12"/>
    <p:sldId id="480" r:id="rId13"/>
    <p:sldId id="485" r:id="rId14"/>
    <p:sldId id="484" r:id="rId15"/>
    <p:sldId id="483" r:id="rId16"/>
    <p:sldId id="486" r:id="rId17"/>
    <p:sldId id="494" r:id="rId18"/>
    <p:sldId id="487" r:id="rId19"/>
    <p:sldId id="488" r:id="rId20"/>
    <p:sldId id="489" r:id="rId21"/>
    <p:sldId id="491" r:id="rId22"/>
    <p:sldId id="492" r:id="rId23"/>
    <p:sldId id="497" r:id="rId24"/>
    <p:sldId id="498" r:id="rId25"/>
  </p:sldIdLst>
  <p:sldSz cx="9144000" cy="6858000" type="screen4x3"/>
  <p:notesSz cx="6799263" cy="99298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00"/>
    <a:srgbClr val="D9D9D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5371" autoAdjust="0"/>
  </p:normalViewPr>
  <p:slideViewPr>
    <p:cSldViewPr>
      <p:cViewPr varScale="1">
        <p:scale>
          <a:sx n="75" d="100"/>
          <a:sy n="75" d="100"/>
        </p:scale>
        <p:origin x="-129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4099" name="Rectangle 3"/>
          <p:cNvSpPr>
            <a:spLocks noGrp="1" noChangeArrowheads="1"/>
          </p:cNvSpPr>
          <p:nvPr>
            <p:ph type="dt" sz="quarter" idx="1"/>
          </p:nvPr>
        </p:nvSpPr>
        <p:spPr bwMode="auto">
          <a:xfrm>
            <a:off x="3851342"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4100" name="Rectangle 4"/>
          <p:cNvSpPr>
            <a:spLocks noGrp="1" noChangeArrowheads="1"/>
          </p:cNvSpPr>
          <p:nvPr>
            <p:ph type="ftr" sz="quarter" idx="2"/>
          </p:nvPr>
        </p:nvSpPr>
        <p:spPr bwMode="auto">
          <a:xfrm>
            <a:off x="0"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4101" name="Rectangle 5"/>
          <p:cNvSpPr>
            <a:spLocks noGrp="1" noChangeArrowheads="1"/>
          </p:cNvSpPr>
          <p:nvPr>
            <p:ph type="sldNum" sz="quarter" idx="3"/>
          </p:nvPr>
        </p:nvSpPr>
        <p:spPr bwMode="auto">
          <a:xfrm>
            <a:off x="3851342"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D3CF3E4-A518-4227-8574-534190893F04}" type="slidenum">
              <a:rPr lang="fr-FR"/>
              <a:pPr/>
              <a:t>‹N°›</a:t>
            </a:fld>
            <a:endParaRPr lang="fr-FR"/>
          </a:p>
        </p:txBody>
      </p:sp>
    </p:spTree>
    <p:extLst>
      <p:ext uri="{BB962C8B-B14F-4D97-AF65-F5344CB8AC3E}">
        <p14:creationId xmlns:p14="http://schemas.microsoft.com/office/powerpoint/2010/main" val="1215513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075" name="Rectangle 3"/>
          <p:cNvSpPr>
            <a:spLocks noGrp="1" noChangeArrowheads="1"/>
          </p:cNvSpPr>
          <p:nvPr>
            <p:ph type="dt" idx="1"/>
          </p:nvPr>
        </p:nvSpPr>
        <p:spPr bwMode="auto">
          <a:xfrm>
            <a:off x="3851342"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3076"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927" y="4716661"/>
            <a:ext cx="543941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78" name="Rectangle 6"/>
          <p:cNvSpPr>
            <a:spLocks noGrp="1" noChangeArrowheads="1"/>
          </p:cNvSpPr>
          <p:nvPr>
            <p:ph type="ftr" sz="quarter" idx="4"/>
          </p:nvPr>
        </p:nvSpPr>
        <p:spPr bwMode="auto">
          <a:xfrm>
            <a:off x="0"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3079" name="Rectangle 7"/>
          <p:cNvSpPr>
            <a:spLocks noGrp="1" noChangeArrowheads="1"/>
          </p:cNvSpPr>
          <p:nvPr>
            <p:ph type="sldNum" sz="quarter" idx="5"/>
          </p:nvPr>
        </p:nvSpPr>
        <p:spPr bwMode="auto">
          <a:xfrm>
            <a:off x="3851342"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CF20A3A-80E1-4D91-8490-6FD70E0C8E50}" type="slidenum">
              <a:rPr lang="fr-FR"/>
              <a:pPr/>
              <a:t>‹N°›</a:t>
            </a:fld>
            <a:endParaRPr lang="fr-FR"/>
          </a:p>
        </p:txBody>
      </p:sp>
    </p:spTree>
    <p:extLst>
      <p:ext uri="{BB962C8B-B14F-4D97-AF65-F5344CB8AC3E}">
        <p14:creationId xmlns:p14="http://schemas.microsoft.com/office/powerpoint/2010/main" val="528528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Helvetica 45 Light" pitchFamily="34" charset="0"/>
                <a:ea typeface="MS PGothic" pitchFamily="34" charset="-128"/>
              </a:defRPr>
            </a:lvl1pPr>
            <a:lvl2pPr marL="741511" indent="-284220" eaLnBrk="0" hangingPunct="0">
              <a:spcBef>
                <a:spcPct val="30000"/>
              </a:spcBef>
              <a:defRPr sz="1200">
                <a:solidFill>
                  <a:schemeClr val="tx1"/>
                </a:solidFill>
                <a:latin typeface="Helvetica 45 Light" pitchFamily="34" charset="0"/>
                <a:ea typeface="MS PGothic" pitchFamily="34" charset="-128"/>
              </a:defRPr>
            </a:lvl2pPr>
            <a:lvl3pPr marL="1140053" indent="-227058" eaLnBrk="0" hangingPunct="0">
              <a:spcBef>
                <a:spcPct val="30000"/>
              </a:spcBef>
              <a:defRPr sz="1200">
                <a:solidFill>
                  <a:schemeClr val="tx1"/>
                </a:solidFill>
                <a:latin typeface="Helvetica 45 Light" pitchFamily="34" charset="0"/>
                <a:ea typeface="MS PGothic" pitchFamily="34" charset="-128"/>
              </a:defRPr>
            </a:lvl3pPr>
            <a:lvl4pPr marL="1597344" indent="-227058" eaLnBrk="0" hangingPunct="0">
              <a:spcBef>
                <a:spcPct val="30000"/>
              </a:spcBef>
              <a:defRPr sz="1200">
                <a:solidFill>
                  <a:schemeClr val="tx1"/>
                </a:solidFill>
                <a:latin typeface="Helvetica 45 Light" pitchFamily="34" charset="0"/>
                <a:ea typeface="MS PGothic" pitchFamily="34" charset="-128"/>
              </a:defRPr>
            </a:lvl4pPr>
            <a:lvl5pPr marL="2053049" indent="-227058" eaLnBrk="0" hangingPunct="0">
              <a:spcBef>
                <a:spcPct val="30000"/>
              </a:spcBef>
              <a:defRPr sz="1200">
                <a:solidFill>
                  <a:schemeClr val="tx1"/>
                </a:solidFill>
                <a:latin typeface="Helvetica 45 Light" pitchFamily="34" charset="0"/>
                <a:ea typeface="MS PGothic" pitchFamily="34" charset="-128"/>
              </a:defRPr>
            </a:lvl5pPr>
            <a:lvl6pPr marL="2510340" indent="-227058" eaLnBrk="0" fontAlgn="base" hangingPunct="0">
              <a:spcBef>
                <a:spcPct val="30000"/>
              </a:spcBef>
              <a:spcAft>
                <a:spcPct val="0"/>
              </a:spcAft>
              <a:defRPr sz="1200">
                <a:solidFill>
                  <a:schemeClr val="tx1"/>
                </a:solidFill>
                <a:latin typeface="Helvetica 45 Light" pitchFamily="34" charset="0"/>
                <a:ea typeface="MS PGothic" pitchFamily="34" charset="-128"/>
              </a:defRPr>
            </a:lvl6pPr>
            <a:lvl7pPr marL="2967631" indent="-227058" eaLnBrk="0" fontAlgn="base" hangingPunct="0">
              <a:spcBef>
                <a:spcPct val="30000"/>
              </a:spcBef>
              <a:spcAft>
                <a:spcPct val="0"/>
              </a:spcAft>
              <a:defRPr sz="1200">
                <a:solidFill>
                  <a:schemeClr val="tx1"/>
                </a:solidFill>
                <a:latin typeface="Helvetica 45 Light" pitchFamily="34" charset="0"/>
                <a:ea typeface="MS PGothic" pitchFamily="34" charset="-128"/>
              </a:defRPr>
            </a:lvl7pPr>
            <a:lvl8pPr marL="3424923" indent="-227058" eaLnBrk="0" fontAlgn="base" hangingPunct="0">
              <a:spcBef>
                <a:spcPct val="30000"/>
              </a:spcBef>
              <a:spcAft>
                <a:spcPct val="0"/>
              </a:spcAft>
              <a:defRPr sz="1200">
                <a:solidFill>
                  <a:schemeClr val="tx1"/>
                </a:solidFill>
                <a:latin typeface="Helvetica 45 Light" pitchFamily="34" charset="0"/>
                <a:ea typeface="MS PGothic" pitchFamily="34" charset="-128"/>
              </a:defRPr>
            </a:lvl8pPr>
            <a:lvl9pPr marL="3882214" indent="-227058" eaLnBrk="0" fontAlgn="base" hangingPunct="0">
              <a:spcBef>
                <a:spcPct val="30000"/>
              </a:spcBef>
              <a:spcAft>
                <a:spcPct val="0"/>
              </a:spcAft>
              <a:defRPr sz="1200">
                <a:solidFill>
                  <a:schemeClr val="tx1"/>
                </a:solidFill>
                <a:latin typeface="Helvetica 45 Light" pitchFamily="34" charset="0"/>
                <a:ea typeface="MS PGothic" pitchFamily="34" charset="-128"/>
              </a:defRPr>
            </a:lvl9pPr>
          </a:lstStyle>
          <a:p>
            <a:pPr eaLnBrk="1" hangingPunct="1">
              <a:spcBef>
                <a:spcPct val="0"/>
              </a:spcBef>
              <a:defRPr/>
            </a:pPr>
            <a:r>
              <a:rPr lang="en-GB" altLang="fr-FR" smtClean="0">
                <a:solidFill>
                  <a:prstClr val="black"/>
                </a:solidFill>
                <a:latin typeface="Helvetica 35 Thin" pitchFamily="34" charset="0"/>
              </a:rPr>
              <a:t>presentation title</a:t>
            </a:r>
          </a:p>
        </p:txBody>
      </p:sp>
      <p:sp>
        <p:nvSpPr>
          <p:cNvPr id="2355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Helvetica 45 Light" pitchFamily="34" charset="0"/>
                <a:ea typeface="MS PGothic" pitchFamily="34" charset="-128"/>
              </a:defRPr>
            </a:lvl1pPr>
            <a:lvl2pPr marL="741511" indent="-284220" eaLnBrk="0" hangingPunct="0">
              <a:spcBef>
                <a:spcPct val="30000"/>
              </a:spcBef>
              <a:defRPr sz="1200">
                <a:solidFill>
                  <a:schemeClr val="tx1"/>
                </a:solidFill>
                <a:latin typeface="Helvetica 45 Light" pitchFamily="34" charset="0"/>
                <a:ea typeface="MS PGothic" pitchFamily="34" charset="-128"/>
              </a:defRPr>
            </a:lvl2pPr>
            <a:lvl3pPr marL="1140053" indent="-227058" eaLnBrk="0" hangingPunct="0">
              <a:spcBef>
                <a:spcPct val="30000"/>
              </a:spcBef>
              <a:defRPr sz="1200">
                <a:solidFill>
                  <a:schemeClr val="tx1"/>
                </a:solidFill>
                <a:latin typeface="Helvetica 45 Light" pitchFamily="34" charset="0"/>
                <a:ea typeface="MS PGothic" pitchFamily="34" charset="-128"/>
              </a:defRPr>
            </a:lvl3pPr>
            <a:lvl4pPr marL="1597344" indent="-227058" eaLnBrk="0" hangingPunct="0">
              <a:spcBef>
                <a:spcPct val="30000"/>
              </a:spcBef>
              <a:defRPr sz="1200">
                <a:solidFill>
                  <a:schemeClr val="tx1"/>
                </a:solidFill>
                <a:latin typeface="Helvetica 45 Light" pitchFamily="34" charset="0"/>
                <a:ea typeface="MS PGothic" pitchFamily="34" charset="-128"/>
              </a:defRPr>
            </a:lvl4pPr>
            <a:lvl5pPr marL="2053049" indent="-227058" eaLnBrk="0" hangingPunct="0">
              <a:spcBef>
                <a:spcPct val="30000"/>
              </a:spcBef>
              <a:defRPr sz="1200">
                <a:solidFill>
                  <a:schemeClr val="tx1"/>
                </a:solidFill>
                <a:latin typeface="Helvetica 45 Light" pitchFamily="34" charset="0"/>
                <a:ea typeface="MS PGothic" pitchFamily="34" charset="-128"/>
              </a:defRPr>
            </a:lvl5pPr>
            <a:lvl6pPr marL="2510340" indent="-227058" eaLnBrk="0" fontAlgn="base" hangingPunct="0">
              <a:spcBef>
                <a:spcPct val="30000"/>
              </a:spcBef>
              <a:spcAft>
                <a:spcPct val="0"/>
              </a:spcAft>
              <a:defRPr sz="1200">
                <a:solidFill>
                  <a:schemeClr val="tx1"/>
                </a:solidFill>
                <a:latin typeface="Helvetica 45 Light" pitchFamily="34" charset="0"/>
                <a:ea typeface="MS PGothic" pitchFamily="34" charset="-128"/>
              </a:defRPr>
            </a:lvl6pPr>
            <a:lvl7pPr marL="2967631" indent="-227058" eaLnBrk="0" fontAlgn="base" hangingPunct="0">
              <a:spcBef>
                <a:spcPct val="30000"/>
              </a:spcBef>
              <a:spcAft>
                <a:spcPct val="0"/>
              </a:spcAft>
              <a:defRPr sz="1200">
                <a:solidFill>
                  <a:schemeClr val="tx1"/>
                </a:solidFill>
                <a:latin typeface="Helvetica 45 Light" pitchFamily="34" charset="0"/>
                <a:ea typeface="MS PGothic" pitchFamily="34" charset="-128"/>
              </a:defRPr>
            </a:lvl7pPr>
            <a:lvl8pPr marL="3424923" indent="-227058" eaLnBrk="0" fontAlgn="base" hangingPunct="0">
              <a:spcBef>
                <a:spcPct val="30000"/>
              </a:spcBef>
              <a:spcAft>
                <a:spcPct val="0"/>
              </a:spcAft>
              <a:defRPr sz="1200">
                <a:solidFill>
                  <a:schemeClr val="tx1"/>
                </a:solidFill>
                <a:latin typeface="Helvetica 45 Light" pitchFamily="34" charset="0"/>
                <a:ea typeface="MS PGothic" pitchFamily="34" charset="-128"/>
              </a:defRPr>
            </a:lvl8pPr>
            <a:lvl9pPr marL="3882214" indent="-227058" eaLnBrk="0" fontAlgn="base" hangingPunct="0">
              <a:spcBef>
                <a:spcPct val="30000"/>
              </a:spcBef>
              <a:spcAft>
                <a:spcPct val="0"/>
              </a:spcAft>
              <a:defRPr sz="1200">
                <a:solidFill>
                  <a:schemeClr val="tx1"/>
                </a:solidFill>
                <a:latin typeface="Helvetica 45 Light" pitchFamily="34" charset="0"/>
                <a:ea typeface="MS PGothic" pitchFamily="34" charset="-128"/>
              </a:defRPr>
            </a:lvl9pPr>
          </a:lstStyle>
          <a:p>
            <a:pPr eaLnBrk="1" hangingPunct="1">
              <a:spcBef>
                <a:spcPct val="0"/>
              </a:spcBef>
              <a:defRPr/>
            </a:pPr>
            <a:fld id="{D9507317-95BA-4A96-9B1F-6618FF6EEC64}" type="slidenum">
              <a:rPr lang="en-GB" altLang="fr-FR" smtClean="0">
                <a:solidFill>
                  <a:prstClr val="black"/>
                </a:solidFill>
                <a:latin typeface="Helvetica 35 Thin" pitchFamily="34" charset="0"/>
              </a:rPr>
              <a:pPr eaLnBrk="1" hangingPunct="1">
                <a:spcBef>
                  <a:spcPct val="0"/>
                </a:spcBef>
                <a:defRPr/>
              </a:pPr>
              <a:t>1</a:t>
            </a:fld>
            <a:endParaRPr lang="en-GB" altLang="fr-FR" smtClean="0">
              <a:solidFill>
                <a:prstClr val="black"/>
              </a:solidFill>
              <a:latin typeface="Helvetica 35 Thin" pitchFamily="34" charset="0"/>
            </a:endParaRPr>
          </a:p>
        </p:txBody>
      </p:sp>
      <p:sp>
        <p:nvSpPr>
          <p:cNvPr id="22532" name="Rectangle 1026"/>
          <p:cNvSpPr>
            <a:spLocks noGrp="1" noRot="1" noChangeAspect="1" noChangeArrowheads="1" noTextEdit="1"/>
          </p:cNvSpPr>
          <p:nvPr>
            <p:ph type="sldImg"/>
          </p:nvPr>
        </p:nvSpPr>
        <p:spPr>
          <a:ln/>
        </p:spPr>
      </p:sp>
      <p:sp>
        <p:nvSpPr>
          <p:cNvPr id="2253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614403" name="Rectangle 3"/>
          <p:cNvSpPr>
            <a:spLocks noGrp="1" noChangeArrowheads="1"/>
          </p:cNvSpPr>
          <p:nvPr>
            <p:ph type="subTitle" idx="1"/>
          </p:nvPr>
        </p:nvSpPr>
        <p:spPr>
          <a:xfrm>
            <a:off x="1011238" y="3644900"/>
            <a:ext cx="7808912" cy="546100"/>
          </a:xfrm>
        </p:spPr>
        <p:txBody>
          <a:bodyPr/>
          <a:lstStyle>
            <a:lvl1pPr marL="0" indent="0">
              <a:buFont typeface="Wingdings" pitchFamily="2" charset="2"/>
              <a:buNone/>
              <a:defRPr sz="1400"/>
            </a:lvl1pPr>
          </a:lstStyle>
          <a:p>
            <a:r>
              <a:rPr lang="en-GB"/>
              <a:t>Click to edit Master subtitle style</a:t>
            </a:r>
          </a:p>
        </p:txBody>
      </p:sp>
      <p:sp>
        <p:nvSpPr>
          <p:cNvPr id="614404" name="Rectangle 4"/>
          <p:cNvSpPr>
            <a:spLocks noGrp="1" noChangeArrowheads="1"/>
          </p:cNvSpPr>
          <p:nvPr>
            <p:ph type="ctrTitle"/>
          </p:nvPr>
        </p:nvSpPr>
        <p:spPr>
          <a:xfrm>
            <a:off x="1011238" y="1773238"/>
            <a:ext cx="7808912" cy="1871662"/>
          </a:xfrm>
        </p:spPr>
        <p:txBody>
          <a:bodyPr/>
          <a:lstStyle>
            <a:lvl1pPr>
              <a:defRPr sz="4800">
                <a:latin typeface="Helvetica 35 Thin" pitchFamily="34" charset="0"/>
              </a:defRPr>
            </a:lvl1pPr>
          </a:lstStyle>
          <a:p>
            <a:r>
              <a:rPr lang="en-GB"/>
              <a:t>Click to edit Master title style</a:t>
            </a:r>
          </a:p>
        </p:txBody>
      </p:sp>
    </p:spTree>
    <p:extLst>
      <p:ext uri="{BB962C8B-B14F-4D97-AF65-F5344CB8AC3E}">
        <p14:creationId xmlns:p14="http://schemas.microsoft.com/office/powerpoint/2010/main" val="274272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smtClean="0">
                <a:solidFill>
                  <a:srgbClr val="000000"/>
                </a:solidFill>
              </a:rPr>
              <a:t>BnF – Rapport de fréquentation 2015</a:t>
            </a:r>
            <a:endParaRPr lang="en-GB" dirty="0">
              <a:solidFill>
                <a:srgbClr val="000000"/>
              </a:solidFill>
            </a:endParaRPr>
          </a:p>
        </p:txBody>
      </p:sp>
    </p:spTree>
    <p:extLst>
      <p:ext uri="{BB962C8B-B14F-4D97-AF65-F5344CB8AC3E}">
        <p14:creationId xmlns:p14="http://schemas.microsoft.com/office/powerpoint/2010/main" val="234191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69113" y="404813"/>
            <a:ext cx="1951037" cy="52562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011238" y="404813"/>
            <a:ext cx="5705475" cy="52562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smtClean="0">
                <a:solidFill>
                  <a:srgbClr val="000000"/>
                </a:solidFill>
              </a:rPr>
              <a:t>BnF – Rapport de fréquentation 2015</a:t>
            </a:r>
            <a:endParaRPr lang="en-GB" dirty="0">
              <a:solidFill>
                <a:srgbClr val="000000"/>
              </a:solidFill>
            </a:endParaRPr>
          </a:p>
        </p:txBody>
      </p:sp>
    </p:spTree>
    <p:extLst>
      <p:ext uri="{BB962C8B-B14F-4D97-AF65-F5344CB8AC3E}">
        <p14:creationId xmlns:p14="http://schemas.microsoft.com/office/powerpoint/2010/main" val="142578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err="1" smtClean="0">
                <a:solidFill>
                  <a:srgbClr val="000000"/>
                </a:solidFill>
              </a:rPr>
              <a:t>BnF</a:t>
            </a:r>
            <a:r>
              <a:rPr lang="fr-FR" dirty="0" smtClean="0">
                <a:solidFill>
                  <a:srgbClr val="000000"/>
                </a:solidFill>
              </a:rPr>
              <a:t> – Enquête sur les usages du libre accès en Recherche – Mars 2023</a:t>
            </a:r>
            <a:endParaRPr lang="en-GB" dirty="0">
              <a:solidFill>
                <a:srgbClr val="000000"/>
              </a:solidFill>
            </a:endParaRPr>
          </a:p>
        </p:txBody>
      </p:sp>
    </p:spTree>
    <p:extLst>
      <p:ext uri="{BB962C8B-B14F-4D97-AF65-F5344CB8AC3E}">
        <p14:creationId xmlns:p14="http://schemas.microsoft.com/office/powerpoint/2010/main" val="349868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7134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011238" y="1773238"/>
            <a:ext cx="3827462"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91100" y="1773238"/>
            <a:ext cx="382905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err="1" smtClean="0">
                <a:solidFill>
                  <a:srgbClr val="000000"/>
                </a:solidFill>
              </a:rPr>
              <a:t>BnF</a:t>
            </a:r>
            <a:r>
              <a:rPr lang="fr-FR" dirty="0" smtClean="0">
                <a:solidFill>
                  <a:srgbClr val="000000"/>
                </a:solidFill>
              </a:rPr>
              <a:t> – Enquête sur les usages du libre accès en Recherche – Mars 2023</a:t>
            </a:r>
            <a:endParaRPr lang="en-GB" dirty="0">
              <a:solidFill>
                <a:srgbClr val="000000"/>
              </a:solidFill>
            </a:endParaRPr>
          </a:p>
        </p:txBody>
      </p:sp>
    </p:spTree>
    <p:extLst>
      <p:ext uri="{BB962C8B-B14F-4D97-AF65-F5344CB8AC3E}">
        <p14:creationId xmlns:p14="http://schemas.microsoft.com/office/powerpoint/2010/main" val="302342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pied de page 3"/>
          <p:cNvSpPr>
            <a:spLocks noGrp="1"/>
          </p:cNvSpPr>
          <p:nvPr>
            <p:ph type="ftr" sz="quarter" idx="10"/>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err="1" smtClean="0">
                <a:solidFill>
                  <a:srgbClr val="000000"/>
                </a:solidFill>
              </a:rPr>
              <a:t>BnF</a:t>
            </a:r>
            <a:r>
              <a:rPr lang="fr-FR" dirty="0" smtClean="0">
                <a:solidFill>
                  <a:srgbClr val="000000"/>
                </a:solidFill>
              </a:rPr>
              <a:t> – Enquête sur les usages du libre accès en Recherche – Mars 2023</a:t>
            </a:r>
            <a:endParaRPr lang="en-GB" dirty="0">
              <a:solidFill>
                <a:srgbClr val="000000"/>
              </a:solidFill>
            </a:endParaRPr>
          </a:p>
        </p:txBody>
      </p:sp>
    </p:spTree>
    <p:extLst>
      <p:ext uri="{BB962C8B-B14F-4D97-AF65-F5344CB8AC3E}">
        <p14:creationId xmlns:p14="http://schemas.microsoft.com/office/powerpoint/2010/main" val="270046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4"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err="1" smtClean="0">
                <a:solidFill>
                  <a:srgbClr val="000000"/>
                </a:solidFill>
              </a:rPr>
              <a:t>BnF</a:t>
            </a:r>
            <a:r>
              <a:rPr lang="fr-FR" dirty="0" smtClean="0">
                <a:solidFill>
                  <a:srgbClr val="000000"/>
                </a:solidFill>
              </a:rPr>
              <a:t> – Enquête sur les usages du libre accès en Recherche – Mars 2023</a:t>
            </a:r>
            <a:endParaRPr lang="en-GB" dirty="0">
              <a:solidFill>
                <a:srgbClr val="000000"/>
              </a:solidFill>
            </a:endParaRPr>
          </a:p>
        </p:txBody>
      </p:sp>
    </p:spTree>
    <p:extLst>
      <p:ext uri="{BB962C8B-B14F-4D97-AF65-F5344CB8AC3E}">
        <p14:creationId xmlns:p14="http://schemas.microsoft.com/office/powerpoint/2010/main" val="293841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err="1" smtClean="0">
                <a:solidFill>
                  <a:srgbClr val="000000"/>
                </a:solidFill>
              </a:rPr>
              <a:t>BnF</a:t>
            </a:r>
            <a:r>
              <a:rPr lang="fr-FR" dirty="0" smtClean="0">
                <a:solidFill>
                  <a:srgbClr val="000000"/>
                </a:solidFill>
              </a:rPr>
              <a:t> – Enquête sur les usages du libre accès en Recherche – Mars 2023</a:t>
            </a:r>
            <a:endParaRPr lang="en-GB" dirty="0">
              <a:solidFill>
                <a:srgbClr val="000000"/>
              </a:solidFill>
            </a:endParaRPr>
          </a:p>
        </p:txBody>
      </p:sp>
    </p:spTree>
    <p:extLst>
      <p:ext uri="{BB962C8B-B14F-4D97-AF65-F5344CB8AC3E}">
        <p14:creationId xmlns:p14="http://schemas.microsoft.com/office/powerpoint/2010/main" val="240133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err="1" smtClean="0">
                <a:solidFill>
                  <a:srgbClr val="000000"/>
                </a:solidFill>
              </a:rPr>
              <a:t>BnF</a:t>
            </a:r>
            <a:r>
              <a:rPr lang="fr-FR" dirty="0" smtClean="0">
                <a:solidFill>
                  <a:srgbClr val="000000"/>
                </a:solidFill>
              </a:rPr>
              <a:t> – Enquête sur les usages du libre accès en Recherche – Mars 2023</a:t>
            </a:r>
            <a:endParaRPr lang="en-GB" dirty="0">
              <a:solidFill>
                <a:srgbClr val="000000"/>
              </a:solidFill>
            </a:endParaRPr>
          </a:p>
        </p:txBody>
      </p:sp>
    </p:spTree>
    <p:extLst>
      <p:ext uri="{BB962C8B-B14F-4D97-AF65-F5344CB8AC3E}">
        <p14:creationId xmlns:p14="http://schemas.microsoft.com/office/powerpoint/2010/main" val="398035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smtClean="0">
                <a:solidFill>
                  <a:srgbClr val="000000"/>
                </a:solidFill>
              </a:rPr>
              <a:t>BnF – Rapport de fréquentation 2015</a:t>
            </a:r>
            <a:endParaRPr lang="en-GB" dirty="0">
              <a:solidFill>
                <a:srgbClr val="000000"/>
              </a:solidFill>
            </a:endParaRPr>
          </a:p>
        </p:txBody>
      </p:sp>
    </p:spTree>
    <p:extLst>
      <p:ext uri="{BB962C8B-B14F-4D97-AF65-F5344CB8AC3E}">
        <p14:creationId xmlns:p14="http://schemas.microsoft.com/office/powerpoint/2010/main" val="62034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011238" y="1773238"/>
            <a:ext cx="7808912"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1027" name="Rectangle 2"/>
          <p:cNvSpPr>
            <a:spLocks noGrp="1" noChangeArrowheads="1"/>
          </p:cNvSpPr>
          <p:nvPr>
            <p:ph type="title"/>
          </p:nvPr>
        </p:nvSpPr>
        <p:spPr bwMode="auto">
          <a:xfrm>
            <a:off x="1011238" y="404813"/>
            <a:ext cx="78089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Click to edit Master title style</a:t>
            </a:r>
          </a:p>
        </p:txBody>
      </p:sp>
      <p:sp>
        <p:nvSpPr>
          <p:cNvPr id="1028" name="Rectangle 758"/>
          <p:cNvSpPr>
            <a:spLocks noChangeArrowheads="1"/>
          </p:cNvSpPr>
          <p:nvPr/>
        </p:nvSpPr>
        <p:spPr bwMode="auto">
          <a:xfrm>
            <a:off x="8371904" y="6486470"/>
            <a:ext cx="736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Helvetica 45 Light" pitchFamily="34" charset="0"/>
                <a:ea typeface="ＭＳ Ｐゴシック" pitchFamily="34" charset="-128"/>
              </a:defRPr>
            </a:lvl1pPr>
            <a:lvl2pPr marL="742950" indent="-285750" eaLnBrk="0" hangingPunct="0">
              <a:defRPr sz="2000">
                <a:solidFill>
                  <a:schemeClr val="tx1"/>
                </a:solidFill>
                <a:latin typeface="Helvetica 45 Light" pitchFamily="34" charset="0"/>
                <a:ea typeface="ＭＳ Ｐゴシック" pitchFamily="34" charset="-128"/>
              </a:defRPr>
            </a:lvl2pPr>
            <a:lvl3pPr marL="1143000" indent="-228600" eaLnBrk="0" hangingPunct="0">
              <a:defRPr sz="2000">
                <a:solidFill>
                  <a:schemeClr val="tx1"/>
                </a:solidFill>
                <a:latin typeface="Helvetica 45 Light" pitchFamily="34" charset="0"/>
                <a:ea typeface="ＭＳ Ｐゴシック" pitchFamily="34" charset="-128"/>
              </a:defRPr>
            </a:lvl3pPr>
            <a:lvl4pPr marL="1600200" indent="-228600" eaLnBrk="0" hangingPunct="0">
              <a:defRPr sz="2000">
                <a:solidFill>
                  <a:schemeClr val="tx1"/>
                </a:solidFill>
                <a:latin typeface="Helvetica 45 Light" pitchFamily="34" charset="0"/>
                <a:ea typeface="ＭＳ Ｐゴシック" pitchFamily="34" charset="-128"/>
              </a:defRPr>
            </a:lvl4pPr>
            <a:lvl5pPr marL="2057400" indent="-228600" eaLnBrk="0" hangingPunct="0">
              <a:defRPr sz="2000">
                <a:solidFill>
                  <a:schemeClr val="tx1"/>
                </a:solidFill>
                <a:latin typeface="Helvetica 45 Light"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Helvetica 45 Light"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Helvetica 45 Light"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Helvetica 45 Light"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Helvetica 45 Light" pitchFamily="34" charset="0"/>
                <a:ea typeface="ＭＳ Ｐゴシック" pitchFamily="34" charset="-128"/>
              </a:defRPr>
            </a:lvl9pPr>
          </a:lstStyle>
          <a:p>
            <a:pPr algn="ctr" eaLnBrk="1" hangingPunct="1">
              <a:defRPr/>
            </a:pPr>
            <a:fld id="{FE5EC323-F68A-43B7-9D71-2E1902359CCF}" type="slidenum">
              <a:rPr lang="en-GB" altLang="fr-FR" sz="800" smtClean="0">
                <a:solidFill>
                  <a:srgbClr val="000000"/>
                </a:solidFill>
                <a:latin typeface="Helvetica 55 Roman" charset="0"/>
                <a:cs typeface="+mn-cs"/>
              </a:rPr>
              <a:pPr algn="ctr" eaLnBrk="1" hangingPunct="1">
                <a:defRPr/>
              </a:pPr>
              <a:t>‹N°›</a:t>
            </a:fld>
            <a:endParaRPr lang="en-GB" altLang="fr-FR" sz="800" smtClean="0">
              <a:solidFill>
                <a:srgbClr val="000000"/>
              </a:solidFill>
              <a:latin typeface="Helvetica 55 Roman" charset="0"/>
              <a:cs typeface="+mn-cs"/>
            </a:endParaRPr>
          </a:p>
        </p:txBody>
      </p:sp>
      <p:sp>
        <p:nvSpPr>
          <p:cNvPr id="9"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err="1" smtClean="0">
                <a:solidFill>
                  <a:srgbClr val="000000"/>
                </a:solidFill>
              </a:rPr>
              <a:t>BnF</a:t>
            </a:r>
            <a:r>
              <a:rPr lang="fr-FR" dirty="0" smtClean="0">
                <a:solidFill>
                  <a:srgbClr val="000000"/>
                </a:solidFill>
              </a:rPr>
              <a:t> – Enquête sur les usages du libre accès en Recherche – Mars 2023</a:t>
            </a:r>
            <a:endParaRPr lang="en-GB" dirty="0">
              <a:solidFill>
                <a:srgbClr val="000000"/>
              </a:solidFill>
            </a:endParaRPr>
          </a:p>
        </p:txBody>
      </p:sp>
      <p:pic>
        <p:nvPicPr>
          <p:cNvPr id="3" name="Imag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477788"/>
            <a:ext cx="705925" cy="263580"/>
          </a:xfrm>
          <a:prstGeom prst="rect">
            <a:avLst/>
          </a:prstGeom>
        </p:spPr>
      </p:pic>
    </p:spTree>
    <p:extLst>
      <p:ext uri="{BB962C8B-B14F-4D97-AF65-F5344CB8AC3E}">
        <p14:creationId xmlns:p14="http://schemas.microsoft.com/office/powerpoint/2010/main" val="21571291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Helvetica 65 Medium" pitchFamily="34" charset="0"/>
          <a:ea typeface="MS PGothic" pitchFamily="34" charset="-128"/>
        </a:defRPr>
      </a:lvl2pPr>
      <a:lvl3pPr algn="l" rtl="0" eaLnBrk="0" fontAlgn="base" hangingPunct="0">
        <a:spcBef>
          <a:spcPct val="0"/>
        </a:spcBef>
        <a:spcAft>
          <a:spcPct val="0"/>
        </a:spcAft>
        <a:defRPr sz="2400">
          <a:solidFill>
            <a:schemeClr val="tx2"/>
          </a:solidFill>
          <a:latin typeface="Helvetica 65 Medium" pitchFamily="34" charset="0"/>
          <a:ea typeface="MS PGothic" pitchFamily="34" charset="-128"/>
        </a:defRPr>
      </a:lvl3pPr>
      <a:lvl4pPr algn="l" rtl="0" eaLnBrk="0" fontAlgn="base" hangingPunct="0">
        <a:spcBef>
          <a:spcPct val="0"/>
        </a:spcBef>
        <a:spcAft>
          <a:spcPct val="0"/>
        </a:spcAft>
        <a:defRPr sz="2400">
          <a:solidFill>
            <a:schemeClr val="tx2"/>
          </a:solidFill>
          <a:latin typeface="Helvetica 65 Medium" pitchFamily="34" charset="0"/>
          <a:ea typeface="MS PGothic" pitchFamily="34" charset="-128"/>
        </a:defRPr>
      </a:lvl4pPr>
      <a:lvl5pPr algn="l" rtl="0" eaLnBrk="0" fontAlgn="base" hangingPunct="0">
        <a:spcBef>
          <a:spcPct val="0"/>
        </a:spcBef>
        <a:spcAft>
          <a:spcPct val="0"/>
        </a:spcAft>
        <a:defRPr sz="2400">
          <a:solidFill>
            <a:schemeClr val="tx2"/>
          </a:solidFill>
          <a:latin typeface="Helvetica 65 Medium" pitchFamily="34" charset="0"/>
          <a:ea typeface="MS PGothic" pitchFamily="34" charset="-128"/>
        </a:defRPr>
      </a:lvl5pPr>
      <a:lvl6pPr marL="457200" algn="l" rtl="0" fontAlgn="base">
        <a:spcBef>
          <a:spcPct val="0"/>
        </a:spcBef>
        <a:spcAft>
          <a:spcPct val="0"/>
        </a:spcAft>
        <a:defRPr sz="2400">
          <a:solidFill>
            <a:schemeClr val="tx2"/>
          </a:solidFill>
          <a:latin typeface="Helvetica 65 Medium" pitchFamily="34" charset="0"/>
        </a:defRPr>
      </a:lvl6pPr>
      <a:lvl7pPr marL="914400" algn="l" rtl="0" fontAlgn="base">
        <a:spcBef>
          <a:spcPct val="0"/>
        </a:spcBef>
        <a:spcAft>
          <a:spcPct val="0"/>
        </a:spcAft>
        <a:defRPr sz="2400">
          <a:solidFill>
            <a:schemeClr val="tx2"/>
          </a:solidFill>
          <a:latin typeface="Helvetica 65 Medium" pitchFamily="34" charset="0"/>
        </a:defRPr>
      </a:lvl7pPr>
      <a:lvl8pPr marL="1371600" algn="l" rtl="0" fontAlgn="base">
        <a:spcBef>
          <a:spcPct val="0"/>
        </a:spcBef>
        <a:spcAft>
          <a:spcPct val="0"/>
        </a:spcAft>
        <a:defRPr sz="2400">
          <a:solidFill>
            <a:schemeClr val="tx2"/>
          </a:solidFill>
          <a:latin typeface="Helvetica 65 Medium" pitchFamily="34" charset="0"/>
        </a:defRPr>
      </a:lvl8pPr>
      <a:lvl9pPr marL="1828800" algn="l" rtl="0" fontAlgn="base">
        <a:spcBef>
          <a:spcPct val="0"/>
        </a:spcBef>
        <a:spcAft>
          <a:spcPct val="0"/>
        </a:spcAft>
        <a:defRPr sz="2400">
          <a:solidFill>
            <a:schemeClr val="tx2"/>
          </a:solidFill>
          <a:latin typeface="Helvetica 65 Medium" pitchFamily="34" charset="0"/>
        </a:defRPr>
      </a:lvl9pPr>
    </p:titleStyle>
    <p:bodyStyle>
      <a:lvl1pPr marL="193675" indent="-193675" algn="l" rtl="0" eaLnBrk="0" fontAlgn="base" hangingPunct="0">
        <a:spcBef>
          <a:spcPct val="0"/>
        </a:spcBef>
        <a:spcAft>
          <a:spcPct val="50000"/>
        </a:spcAft>
        <a:buClr>
          <a:schemeClr val="tx2"/>
        </a:buClr>
        <a:buSzPct val="70000"/>
        <a:buFont typeface="Wingdings" pitchFamily="2" charset="2"/>
        <a:buChar char="§"/>
        <a:defRPr sz="2000">
          <a:solidFill>
            <a:schemeClr val="tx1"/>
          </a:solidFill>
          <a:latin typeface="+mn-lt"/>
          <a:ea typeface="MS PGothic" pitchFamily="34" charset="-128"/>
          <a:cs typeface="+mn-cs"/>
        </a:defRPr>
      </a:lvl1pPr>
      <a:lvl2pPr marL="768350" indent="-28575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2pPr>
      <a:lvl3pPr marL="1187450" indent="-22860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3pPr>
      <a:lvl4pPr marL="1606550" indent="-22860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4pPr>
      <a:lvl5pPr marL="2057400" indent="-228600" algn="l" rtl="0" eaLnBrk="0" fontAlgn="base" hangingPunct="0">
        <a:spcBef>
          <a:spcPct val="0"/>
        </a:spcBef>
        <a:spcAft>
          <a:spcPct val="25000"/>
        </a:spcAft>
        <a:buClr>
          <a:schemeClr val="tx1"/>
        </a:buClr>
        <a:buFont typeface="Helvetica 45 Light" pitchFamily="34" charset="0"/>
        <a:buChar char="–"/>
        <a:defRPr sz="1600">
          <a:solidFill>
            <a:schemeClr val="tx1"/>
          </a:solidFill>
          <a:latin typeface="+mn-lt"/>
          <a:ea typeface="MS PGothic" pitchFamily="34" charset="-128"/>
        </a:defRPr>
      </a:lvl5pPr>
      <a:lvl6pPr marL="25146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6pPr>
      <a:lvl7pPr marL="29718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7pPr>
      <a:lvl8pPr marL="34290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8pPr>
      <a:lvl9pPr marL="38862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000">
              <a:solidFill>
                <a:srgbClr val="000000"/>
              </a:solidFill>
              <a:latin typeface="Helvetica 45 Light"/>
              <a:ea typeface="MS PGothic" pitchFamily="34" charset="-128"/>
              <a:cs typeface="+mn-cs"/>
            </a:endParaRPr>
          </a:p>
        </p:txBody>
      </p:sp>
      <p:pic>
        <p:nvPicPr>
          <p:cNvPr id="122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1" y="0"/>
            <a:ext cx="40183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2"/>
          <p:cNvSpPr>
            <a:spLocks noGrp="1" noChangeArrowheads="1"/>
          </p:cNvSpPr>
          <p:nvPr>
            <p:ph type="ctrTitle"/>
          </p:nvPr>
        </p:nvSpPr>
        <p:spPr>
          <a:xfrm>
            <a:off x="1587623" y="2204864"/>
            <a:ext cx="7556377" cy="1454150"/>
          </a:xfrm>
        </p:spPr>
        <p:txBody>
          <a:bodyPr/>
          <a:lstStyle/>
          <a:p>
            <a:pPr eaLnBrk="1" hangingPunct="1"/>
            <a:r>
              <a:rPr lang="fr-FR" altLang="fr-FR" sz="3000" b="1" dirty="0" smtClean="0">
                <a:latin typeface="Helvetica 45 Light" pitchFamily="34" charset="0"/>
              </a:rPr>
              <a:t>Enquête sur l’utilisation du libre accès en bibliothèque de recherche</a:t>
            </a:r>
            <a:br>
              <a:rPr lang="fr-FR" altLang="fr-FR" sz="3000" b="1" dirty="0" smtClean="0">
                <a:latin typeface="Helvetica 45 Light" pitchFamily="34" charset="0"/>
              </a:rPr>
            </a:br>
            <a:r>
              <a:rPr lang="fr-FR" altLang="fr-FR" sz="2000" b="1" dirty="0" smtClean="0">
                <a:solidFill>
                  <a:schemeClr val="tx1"/>
                </a:solidFill>
                <a:latin typeface="Helvetica 45 Light" pitchFamily="34" charset="0"/>
              </a:rPr>
              <a:t>Résultats de l’analyse</a:t>
            </a:r>
            <a:r>
              <a:rPr lang="fr-FR" altLang="fr-FR" sz="3000" b="1" dirty="0" smtClean="0">
                <a:solidFill>
                  <a:schemeClr val="tx1"/>
                </a:solidFill>
                <a:latin typeface="Helvetica 45 Light" pitchFamily="34" charset="0"/>
              </a:rPr>
              <a:t/>
            </a:r>
            <a:br>
              <a:rPr lang="fr-FR" altLang="fr-FR" sz="3000" b="1" dirty="0" smtClean="0">
                <a:solidFill>
                  <a:schemeClr val="tx1"/>
                </a:solidFill>
                <a:latin typeface="Helvetica 45 Light" pitchFamily="34" charset="0"/>
              </a:rPr>
            </a:br>
            <a:endParaRPr lang="en-GB" altLang="fr-FR" sz="2000" b="1" dirty="0" smtClean="0">
              <a:solidFill>
                <a:schemeClr val="tx1"/>
              </a:solidFill>
              <a:latin typeface="Helvetica 45 Light" pitchFamily="34" charset="0"/>
            </a:endParaRPr>
          </a:p>
        </p:txBody>
      </p:sp>
      <p:sp>
        <p:nvSpPr>
          <p:cNvPr id="12291" name="Rectangle 3"/>
          <p:cNvSpPr>
            <a:spLocks noGrp="1" noChangeArrowheads="1"/>
          </p:cNvSpPr>
          <p:nvPr>
            <p:ph type="subTitle" idx="1"/>
          </p:nvPr>
        </p:nvSpPr>
        <p:spPr>
          <a:xfrm>
            <a:off x="1586036" y="3860527"/>
            <a:ext cx="7556376" cy="936625"/>
          </a:xfrm>
        </p:spPr>
        <p:txBody>
          <a:bodyPr/>
          <a:lstStyle/>
          <a:p>
            <a:r>
              <a:rPr lang="fr-FR" altLang="fr-FR" dirty="0" smtClean="0"/>
              <a:t>DSG / Etudes de publics </a:t>
            </a:r>
          </a:p>
          <a:p>
            <a:r>
              <a:rPr lang="fr-FR" altLang="fr-FR" dirty="0" smtClean="0"/>
              <a:t>DCO / AST</a:t>
            </a:r>
          </a:p>
          <a:p>
            <a:endParaRPr lang="fr-FR" altLang="fr-FR" dirty="0" smtClean="0"/>
          </a:p>
        </p:txBody>
      </p:sp>
    </p:spTree>
    <p:extLst>
      <p:ext uri="{BB962C8B-B14F-4D97-AF65-F5344CB8AC3E}">
        <p14:creationId xmlns:p14="http://schemas.microsoft.com/office/powerpoint/2010/main" val="914760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Sur les 46 usagers déclarant n’utiliser ni les collections du libre accès ni les magasins, 34 d’entre eux (dont 20 pour le libre accès et 14 pour les magasins) disent ne pas savoir comment les trouver</a:t>
            </a:r>
            <a:endParaRPr lang="fr-FR" sz="2000" dirty="0"/>
          </a:p>
        </p:txBody>
      </p:sp>
      <p:sp>
        <p:nvSpPr>
          <p:cNvPr id="4" name="Espace réservé du pied de page 3"/>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sp>
        <p:nvSpPr>
          <p:cNvPr id="3" name="ZoneTexte 2"/>
          <p:cNvSpPr txBox="1"/>
          <p:nvPr/>
        </p:nvSpPr>
        <p:spPr>
          <a:xfrm>
            <a:off x="1043608" y="1628800"/>
            <a:ext cx="7704856" cy="2308324"/>
          </a:xfrm>
          <a:prstGeom prst="rect">
            <a:avLst/>
          </a:prstGeom>
          <a:noFill/>
        </p:spPr>
        <p:txBody>
          <a:bodyPr wrap="square" rtlCol="0">
            <a:spAutoFit/>
          </a:bodyPr>
          <a:lstStyle/>
          <a:p>
            <a:r>
              <a:rPr lang="fr-FR" dirty="0" smtClean="0"/>
              <a:t>Seuls 5% des répondants déclarent ne pas utiliser les collections des magasins ni du libre accès. </a:t>
            </a:r>
          </a:p>
          <a:p>
            <a:endParaRPr lang="fr-FR" dirty="0"/>
          </a:p>
          <a:p>
            <a:r>
              <a:rPr lang="fr-FR" dirty="0" smtClean="0"/>
              <a:t>La majorité (soit 36 personnes) de ces 5% disent ne pas savoir comment trouver ces collections.</a:t>
            </a:r>
          </a:p>
          <a:p>
            <a:endParaRPr lang="fr-FR" dirty="0" smtClean="0"/>
          </a:p>
          <a:p>
            <a:r>
              <a:rPr lang="fr-FR" dirty="0" smtClean="0"/>
              <a:t>Seulement 2 enquêtés sur les 46 usagers déclarent ne pas savoir que ces collections existaient. </a:t>
            </a:r>
            <a:endParaRPr lang="fr-FR" dirty="0"/>
          </a:p>
        </p:txBody>
      </p:sp>
    </p:spTree>
    <p:extLst>
      <p:ext uri="{BB962C8B-B14F-4D97-AF65-F5344CB8AC3E}">
        <p14:creationId xmlns:p14="http://schemas.microsoft.com/office/powerpoint/2010/main" val="2733275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238" y="404813"/>
            <a:ext cx="8025258" cy="984250"/>
          </a:xfrm>
        </p:spPr>
        <p:txBody>
          <a:bodyPr/>
          <a:lstStyle/>
          <a:p>
            <a:r>
              <a:rPr lang="fr-FR" dirty="0" smtClean="0"/>
              <a:t>96% des répondants viennent à la </a:t>
            </a:r>
            <a:r>
              <a:rPr lang="fr-FR" dirty="0" err="1" smtClean="0"/>
              <a:t>BnF</a:t>
            </a:r>
            <a:r>
              <a:rPr lang="fr-FR" dirty="0" smtClean="0"/>
              <a:t> pour consulter des ouvrages qu’ils ne trouvent pas ailleurs</a:t>
            </a:r>
            <a:endParaRPr lang="fr-FR" dirty="0"/>
          </a:p>
        </p:txBody>
      </p:sp>
      <p:sp>
        <p:nvSpPr>
          <p:cNvPr id="3" name="Espace réservé du contenu 2"/>
          <p:cNvSpPr>
            <a:spLocks noGrp="1"/>
          </p:cNvSpPr>
          <p:nvPr>
            <p:ph idx="1"/>
          </p:nvPr>
        </p:nvSpPr>
        <p:spPr>
          <a:xfrm>
            <a:off x="6660232" y="1412776"/>
            <a:ext cx="2159918" cy="4824536"/>
          </a:xfrm>
        </p:spPr>
        <p:txBody>
          <a:bodyPr/>
          <a:lstStyle/>
          <a:p>
            <a:pPr marL="0" indent="0">
              <a:buNone/>
            </a:pPr>
            <a:r>
              <a:rPr lang="fr-FR" sz="1400" dirty="0" smtClean="0"/>
              <a:t>Les répondants déclarent venir à la </a:t>
            </a:r>
            <a:r>
              <a:rPr lang="fr-FR" sz="1400" dirty="0" err="1" smtClean="0"/>
              <a:t>BnF</a:t>
            </a:r>
            <a:r>
              <a:rPr lang="fr-FR" sz="1400" dirty="0" smtClean="0"/>
              <a:t> : </a:t>
            </a:r>
            <a:endParaRPr lang="fr-FR" sz="1400" dirty="0"/>
          </a:p>
          <a:p>
            <a:r>
              <a:rPr lang="fr-FR" sz="1400" dirty="0" smtClean="0"/>
              <a:t>pour les ouvrages qui ne se trouvent </a:t>
            </a:r>
            <a:r>
              <a:rPr lang="fr-FR" sz="1400" dirty="0"/>
              <a:t>pas </a:t>
            </a:r>
            <a:r>
              <a:rPr lang="fr-FR" sz="1400" dirty="0" smtClean="0"/>
              <a:t>ailleurs </a:t>
            </a:r>
            <a:br>
              <a:rPr lang="fr-FR" sz="1400" dirty="0" smtClean="0"/>
            </a:br>
            <a:r>
              <a:rPr lang="fr-FR" sz="1400" dirty="0" smtClean="0"/>
              <a:t>( </a:t>
            </a:r>
            <a:r>
              <a:rPr lang="fr-FR" sz="1400" dirty="0"/>
              <a:t>96</a:t>
            </a:r>
            <a:r>
              <a:rPr lang="fr-FR" sz="1400" dirty="0" smtClean="0"/>
              <a:t>%)</a:t>
            </a:r>
          </a:p>
          <a:p>
            <a:r>
              <a:rPr lang="fr-FR" sz="1400" dirty="0" smtClean="0"/>
              <a:t>pour l’exhaustivité des collections (89%) </a:t>
            </a:r>
          </a:p>
          <a:p>
            <a:r>
              <a:rPr lang="fr-FR" sz="1400" dirty="0"/>
              <a:t>p</a:t>
            </a:r>
            <a:r>
              <a:rPr lang="fr-FR" sz="1400" dirty="0" smtClean="0"/>
              <a:t>our les diversités des disciplines et des supports (74%)</a:t>
            </a:r>
          </a:p>
          <a:p>
            <a:r>
              <a:rPr lang="fr-FR" sz="1400" dirty="0" smtClean="0"/>
              <a:t>pour la </a:t>
            </a:r>
            <a:r>
              <a:rPr lang="fr-FR" sz="1400" dirty="0"/>
              <a:t>documentation récente </a:t>
            </a:r>
            <a:r>
              <a:rPr lang="fr-FR" sz="1400" dirty="0" smtClean="0"/>
              <a:t>(64%)</a:t>
            </a:r>
          </a:p>
          <a:p>
            <a:r>
              <a:rPr lang="fr-FR" sz="1400" dirty="0" smtClean="0"/>
              <a:t>pour la documentation en </a:t>
            </a:r>
            <a:r>
              <a:rPr lang="fr-FR" sz="1400" dirty="0"/>
              <a:t>langue étrangère </a:t>
            </a:r>
            <a:r>
              <a:rPr lang="fr-FR" sz="1400" dirty="0" smtClean="0"/>
              <a:t>(60</a:t>
            </a:r>
            <a:r>
              <a:rPr lang="fr-FR" sz="1400" dirty="0"/>
              <a:t>% </a:t>
            </a:r>
            <a:r>
              <a:rPr lang="fr-FR" sz="1400" dirty="0" smtClean="0"/>
              <a:t>). </a:t>
            </a:r>
          </a:p>
          <a:p>
            <a:pPr lvl="1">
              <a:buFont typeface="Courier New" panose="02070309020205020404" pitchFamily="49" charset="0"/>
              <a:buChar char="o"/>
            </a:pPr>
            <a:r>
              <a:rPr lang="fr-FR" sz="1200" dirty="0" smtClean="0"/>
              <a:t>A noter qu’une part non négligeable des répondants (12%) déclare ne pas venir pour les documents en langues étrangères.</a:t>
            </a:r>
            <a:endParaRPr lang="fr-FR" sz="1200" dirty="0"/>
          </a:p>
        </p:txBody>
      </p:sp>
      <p:sp>
        <p:nvSpPr>
          <p:cNvPr id="4" name="Espace réservé du pied de page 3"/>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Mai2023</a:t>
            </a:r>
            <a:endParaRPr lang="en-GB"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6320308" cy="317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352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préparation de la venue à la </a:t>
            </a:r>
            <a:r>
              <a:rPr lang="fr-FR" dirty="0" err="1"/>
              <a:t>BnF</a:t>
            </a:r>
            <a:r>
              <a:rPr lang="fr-FR" dirty="0"/>
              <a:t> justifie l’utilisation du catalogue et un recours important aux demandes de communication</a:t>
            </a:r>
          </a:p>
        </p:txBody>
      </p:sp>
      <p:sp>
        <p:nvSpPr>
          <p:cNvPr id="3" name="Espace réservé du contenu 2"/>
          <p:cNvSpPr>
            <a:spLocks noGrp="1"/>
          </p:cNvSpPr>
          <p:nvPr>
            <p:ph idx="1"/>
          </p:nvPr>
        </p:nvSpPr>
        <p:spPr>
          <a:xfrm>
            <a:off x="6660232" y="1773238"/>
            <a:ext cx="2159918" cy="2882971"/>
          </a:xfrm>
        </p:spPr>
        <p:txBody>
          <a:bodyPr/>
          <a:lstStyle/>
          <a:p>
            <a:r>
              <a:rPr lang="fr-FR" sz="1400" dirty="0"/>
              <a:t>80% des répondants déclarent réserver des documents pour préparer leur visite</a:t>
            </a:r>
          </a:p>
          <a:p>
            <a:pPr lvl="1">
              <a:buFont typeface="Courier New" panose="02070309020205020404" pitchFamily="49" charset="0"/>
              <a:buChar char="o"/>
            </a:pPr>
            <a:r>
              <a:rPr lang="fr-FR" sz="1200" dirty="0" smtClean="0"/>
              <a:t>Préférer </a:t>
            </a:r>
            <a:r>
              <a:rPr lang="fr-FR" sz="1200" dirty="0"/>
              <a:t>les réservations magasins résulte du besoin de préparer sa visite et de l’idée de sécuriser le fait d’avoir les </a:t>
            </a:r>
            <a:r>
              <a:rPr lang="fr-FR" sz="1200" dirty="0" smtClean="0"/>
              <a:t>ouvrages.</a:t>
            </a:r>
          </a:p>
          <a:p>
            <a:r>
              <a:rPr lang="fr-FR" sz="1400" dirty="0" smtClean="0"/>
              <a:t>Les commentaires montrent que les usagers panachent leurs méthodes de travail. Cf. exemples ci-dessous.</a:t>
            </a:r>
            <a:endParaRPr lang="fr-FR" sz="1400" dirty="0"/>
          </a:p>
        </p:txBody>
      </p:sp>
      <p:sp>
        <p:nvSpPr>
          <p:cNvPr id="4" name="Espace réservé du pied de page 3"/>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 y="1772816"/>
            <a:ext cx="658326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9240"/>
            <a:ext cx="9144000" cy="63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098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catalogue général est une référence quasi systématique pour trouver des documents</a:t>
            </a:r>
            <a:endParaRPr lang="fr-FR" dirty="0"/>
          </a:p>
        </p:txBody>
      </p:sp>
      <p:sp>
        <p:nvSpPr>
          <p:cNvPr id="3" name="Espace réservé du contenu 2"/>
          <p:cNvSpPr>
            <a:spLocks noGrp="1"/>
          </p:cNvSpPr>
          <p:nvPr>
            <p:ph idx="1"/>
          </p:nvPr>
        </p:nvSpPr>
        <p:spPr>
          <a:xfrm>
            <a:off x="6209854" y="1556794"/>
            <a:ext cx="2826642" cy="3888430"/>
          </a:xfrm>
        </p:spPr>
        <p:txBody>
          <a:bodyPr/>
          <a:lstStyle/>
          <a:p>
            <a:r>
              <a:rPr lang="fr-FR" sz="1400" dirty="0" smtClean="0"/>
              <a:t>Quasiment tous les enquêtés (95%) déclarent utiliser le catalogue général en priorité pour trouver un document.</a:t>
            </a:r>
          </a:p>
          <a:p>
            <a:r>
              <a:rPr lang="fr-FR" sz="1400" dirty="0" smtClean="0"/>
              <a:t>27% des répondants déclarent utiliser le libre accès</a:t>
            </a:r>
          </a:p>
          <a:p>
            <a:r>
              <a:rPr lang="fr-FR" sz="1400" dirty="0" smtClean="0"/>
              <a:t>17% faire appel aux agents de la </a:t>
            </a:r>
            <a:r>
              <a:rPr lang="fr-FR" sz="1400" dirty="0" err="1" smtClean="0"/>
              <a:t>BnF</a:t>
            </a:r>
            <a:endParaRPr lang="fr-FR" sz="1400" dirty="0" smtClean="0"/>
          </a:p>
          <a:p>
            <a:r>
              <a:rPr lang="fr-FR" sz="1400" dirty="0" smtClean="0"/>
              <a:t>6% déclarent faire appel à des conseils extérieurs à la </a:t>
            </a:r>
            <a:r>
              <a:rPr lang="fr-FR" sz="1400" dirty="0" err="1" smtClean="0"/>
              <a:t>BnF</a:t>
            </a:r>
            <a:r>
              <a:rPr lang="fr-FR" sz="1400" dirty="0" smtClean="0"/>
              <a:t> (enseignants, collègues, autres bibliothèques)</a:t>
            </a:r>
          </a:p>
          <a:p>
            <a:r>
              <a:rPr lang="fr-FR" sz="1400" dirty="0" smtClean="0"/>
              <a:t>22% des répondants déclarent utiliser d’autres outils de recherche que ceux de la </a:t>
            </a:r>
            <a:r>
              <a:rPr lang="fr-FR" sz="1400" dirty="0" err="1" smtClean="0"/>
              <a:t>BnF</a:t>
            </a:r>
            <a:r>
              <a:rPr lang="fr-FR" sz="1400" dirty="0" smtClean="0"/>
              <a:t> sans préciser lesquels pour la majorité.</a:t>
            </a:r>
            <a:endParaRPr lang="fr-FR" sz="1400" dirty="0"/>
          </a:p>
          <a:p>
            <a:endParaRPr lang="fr-FR" sz="1400" dirty="0" smtClean="0"/>
          </a:p>
        </p:txBody>
      </p:sp>
      <p:sp>
        <p:nvSpPr>
          <p:cNvPr id="4" name="Espace réservé du pied de page 3"/>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5904656" cy="284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882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Près de 90% des répondants déclarent trouver facilement ou très facilement ce qu’ils cherchent dans le catalogue </a:t>
            </a:r>
            <a:endParaRPr lang="fr-FR" dirty="0"/>
          </a:p>
        </p:txBody>
      </p:sp>
      <p:sp>
        <p:nvSpPr>
          <p:cNvPr id="3" name="Espace réservé du contenu 2"/>
          <p:cNvSpPr>
            <a:spLocks noGrp="1"/>
          </p:cNvSpPr>
          <p:nvPr>
            <p:ph idx="1"/>
          </p:nvPr>
        </p:nvSpPr>
        <p:spPr>
          <a:xfrm>
            <a:off x="6228184" y="1556794"/>
            <a:ext cx="2591966" cy="4608510"/>
          </a:xfrm>
        </p:spPr>
        <p:txBody>
          <a:bodyPr/>
          <a:lstStyle/>
          <a:p>
            <a:r>
              <a:rPr lang="fr-FR" sz="1400" dirty="0" smtClean="0"/>
              <a:t>29% des enquêtés déclarent trouver « très facilement » ce qu’ils cherchent dans le catalogue</a:t>
            </a:r>
          </a:p>
          <a:p>
            <a:r>
              <a:rPr lang="fr-FR" sz="1400" dirty="0" smtClean="0"/>
              <a:t>60% « plutôt facilement ».</a:t>
            </a:r>
          </a:p>
          <a:p>
            <a:r>
              <a:rPr lang="fr-FR" sz="1400" dirty="0" smtClean="0"/>
              <a:t>Près de 10% (96) des répondants ne trouvent « pas facile » ou « plutôt pas facile » de trouver ce qu’ils cherchent dans le catalogue. </a:t>
            </a:r>
          </a:p>
          <a:p>
            <a:pPr lvl="1">
              <a:buFont typeface="Courier New" panose="02070309020205020404" pitchFamily="49" charset="0"/>
              <a:buChar char="o"/>
            </a:pPr>
            <a:r>
              <a:rPr lang="fr-FR" sz="1200" dirty="0" smtClean="0"/>
              <a:t>Ils sont plus nombreux parmi les usagers occasionnels : près de 80% (76/96) déclarent venir « moins souvent » ou ponctuellement ou « quelque fois par mois ».</a:t>
            </a:r>
          </a:p>
        </p:txBody>
      </p:sp>
      <p:sp>
        <p:nvSpPr>
          <p:cNvPr id="4" name="Espace réservé du pied de page 3"/>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Mai2023</a:t>
            </a:r>
            <a:endParaRPr lang="en-GB" dirty="0">
              <a:solidFill>
                <a:srgbClr val="000000"/>
              </a:solidFill>
            </a:endParaRPr>
          </a:p>
        </p:txBody>
      </p:sp>
      <p:sp>
        <p:nvSpPr>
          <p:cNvPr id="6" name="ZoneTexte 5"/>
          <p:cNvSpPr txBox="1"/>
          <p:nvPr/>
        </p:nvSpPr>
        <p:spPr>
          <a:xfrm>
            <a:off x="179512" y="4869160"/>
            <a:ext cx="5690481" cy="738664"/>
          </a:xfrm>
          <a:prstGeom prst="rect">
            <a:avLst/>
          </a:prstGeom>
          <a:noFill/>
        </p:spPr>
        <p:txBody>
          <a:bodyPr wrap="square" rtlCol="0">
            <a:spAutoFit/>
          </a:bodyPr>
          <a:lstStyle/>
          <a:p>
            <a:pPr algn="ctr"/>
            <a:r>
              <a:rPr lang="fr-FR" sz="1400" dirty="0"/>
              <a:t>Les </a:t>
            </a:r>
            <a:r>
              <a:rPr lang="fr-FR" sz="1400" dirty="0" smtClean="0"/>
              <a:t>enquêtés </a:t>
            </a:r>
            <a:r>
              <a:rPr lang="fr-FR" sz="1400" dirty="0"/>
              <a:t>qui </a:t>
            </a:r>
            <a:r>
              <a:rPr lang="fr-FR" sz="1400" dirty="0" smtClean="0"/>
              <a:t>déclarent </a:t>
            </a:r>
            <a:r>
              <a:rPr lang="fr-FR" sz="1400" dirty="0"/>
              <a:t>avoir du mal à trouver ce qu’ils cherchent dans le catalogue sont plus présents chez les usagers </a:t>
            </a:r>
            <a:r>
              <a:rPr lang="fr-FR" sz="1400" dirty="0" smtClean="0"/>
              <a:t>occasionnels.</a:t>
            </a:r>
            <a:endParaRPr lang="fr-FR" sz="1400" dirty="0"/>
          </a:p>
          <a:p>
            <a:pPr algn="ctr"/>
            <a:endParaRPr lang="fr-FR"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80" y="1556792"/>
            <a:ext cx="5548313"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698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propositions de formation rencontrent un intérêt principalement pour un dispositif à distance (</a:t>
            </a:r>
            <a:r>
              <a:rPr lang="fr-FR" dirty="0" err="1" smtClean="0"/>
              <a:t>visio</a:t>
            </a:r>
            <a:r>
              <a:rPr lang="fr-FR" dirty="0" smtClean="0"/>
              <a:t>)</a:t>
            </a:r>
            <a:endParaRPr lang="fr-FR" dirty="0"/>
          </a:p>
        </p:txBody>
      </p:sp>
      <p:sp>
        <p:nvSpPr>
          <p:cNvPr id="3" name="Espace réservé du contenu 2"/>
          <p:cNvSpPr>
            <a:spLocks noGrp="1"/>
          </p:cNvSpPr>
          <p:nvPr>
            <p:ph idx="1"/>
          </p:nvPr>
        </p:nvSpPr>
        <p:spPr>
          <a:xfrm>
            <a:off x="5940152" y="1773238"/>
            <a:ext cx="3096344" cy="3887787"/>
          </a:xfrm>
        </p:spPr>
        <p:txBody>
          <a:bodyPr/>
          <a:lstStyle/>
          <a:p>
            <a:r>
              <a:rPr lang="fr-FR" sz="1400" dirty="0" smtClean="0"/>
              <a:t>3 enquêtés sur 5 sont intéressés par au moins une des formations proposées ; parmi eux, la moitié ne sont intéressés que par des formations en </a:t>
            </a:r>
            <a:r>
              <a:rPr lang="fr-FR" sz="1400" dirty="0" err="1" smtClean="0"/>
              <a:t>visio</a:t>
            </a:r>
            <a:r>
              <a:rPr lang="fr-FR" sz="1400" dirty="0" smtClean="0"/>
              <a:t>, 30% que par des formations en présentiel, le reste par un mixte en fonction des sujets</a:t>
            </a:r>
          </a:p>
          <a:p>
            <a:r>
              <a:rPr lang="fr-FR" sz="1400" dirty="0"/>
              <a:t>La formation sur les documents en </a:t>
            </a:r>
            <a:r>
              <a:rPr lang="fr-FR" sz="1400" dirty="0">
                <a:solidFill>
                  <a:schemeClr val="tx2"/>
                </a:solidFill>
              </a:rPr>
              <a:t>l</a:t>
            </a:r>
            <a:r>
              <a:rPr lang="fr-FR" sz="1400" dirty="0" smtClean="0">
                <a:solidFill>
                  <a:schemeClr val="tx2"/>
                </a:solidFill>
              </a:rPr>
              <a:t>ibre accès</a:t>
            </a:r>
            <a:r>
              <a:rPr lang="fr-FR" sz="1400" dirty="0" smtClean="0"/>
              <a:t> </a:t>
            </a:r>
            <a:r>
              <a:rPr lang="fr-FR" sz="1400" dirty="0"/>
              <a:t>est la seule à recueillir autant d’intérêt en </a:t>
            </a:r>
            <a:r>
              <a:rPr lang="fr-FR" sz="1400" dirty="0" err="1"/>
              <a:t>visio</a:t>
            </a:r>
            <a:r>
              <a:rPr lang="fr-FR" sz="1400" dirty="0"/>
              <a:t> et en </a:t>
            </a:r>
            <a:r>
              <a:rPr lang="fr-FR" sz="1400" dirty="0" smtClean="0"/>
              <a:t>présentiel: 156 </a:t>
            </a:r>
            <a:r>
              <a:rPr lang="fr-FR" sz="1400" dirty="0"/>
              <a:t>enquêtés pour chaque (16%)</a:t>
            </a:r>
          </a:p>
          <a:p>
            <a:r>
              <a:rPr lang="fr-FR" sz="1400" dirty="0" smtClean="0"/>
              <a:t>314 enquêtés (31%) se déclarent intéressés par une offre de formation sur la recherche dans les ressources électroniques en ligne, et 312 (31%) sur les ressources numérisées </a:t>
            </a:r>
          </a:p>
          <a:p>
            <a:r>
              <a:rPr lang="fr-FR" sz="1400" dirty="0" smtClean="0"/>
              <a:t>294 personnes sont intéressées par une formation au catalogue général (29%) en </a:t>
            </a:r>
            <a:r>
              <a:rPr lang="fr-FR" sz="1400" dirty="0" err="1" smtClean="0"/>
              <a:t>visio</a:t>
            </a:r>
            <a:endParaRPr lang="fr-FR" sz="1400" dirty="0"/>
          </a:p>
        </p:txBody>
      </p:sp>
      <p:sp>
        <p:nvSpPr>
          <p:cNvPr id="4" name="Espace réservé du pied de page 3"/>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1" y="1772816"/>
            <a:ext cx="5770545" cy="292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100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2339752" y="3131853"/>
            <a:ext cx="4464497" cy="594295"/>
          </a:xfrm>
        </p:spPr>
        <p:txBody>
          <a:bodyPr/>
          <a:lstStyle/>
          <a:p>
            <a:pPr algn="ctr"/>
            <a:r>
              <a:rPr lang="fr-FR" dirty="0" smtClean="0">
                <a:solidFill>
                  <a:schemeClr val="tx2"/>
                </a:solidFill>
              </a:rPr>
              <a:t>Sur le libre-accès</a:t>
            </a:r>
          </a:p>
        </p:txBody>
      </p:sp>
      <p:sp>
        <p:nvSpPr>
          <p:cNvPr id="7" name="Ellipse 6"/>
          <p:cNvSpPr/>
          <p:nvPr/>
        </p:nvSpPr>
        <p:spPr>
          <a:xfrm>
            <a:off x="4319972" y="2024844"/>
            <a:ext cx="504056" cy="5040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Tree>
    <p:extLst>
      <p:ext uri="{BB962C8B-B14F-4D97-AF65-F5344CB8AC3E}">
        <p14:creationId xmlns:p14="http://schemas.microsoft.com/office/powerpoint/2010/main" val="2128800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720 enquêtés déclarent utiliser les ressources en libre accès « à chaque fois ou presque » ou « souvent ». Les disciplines des humanités sont les plus citées.</a:t>
            </a:r>
            <a:endParaRPr lang="fr-FR" dirty="0"/>
          </a:p>
        </p:txBody>
      </p:sp>
      <p:sp>
        <p:nvSpPr>
          <p:cNvPr id="6" name="Espace réservé du contenu 5"/>
          <p:cNvSpPr>
            <a:spLocks noGrp="1"/>
          </p:cNvSpPr>
          <p:nvPr>
            <p:ph sz="quarter" idx="4"/>
          </p:nvPr>
        </p:nvSpPr>
        <p:spPr>
          <a:xfrm>
            <a:off x="6300192" y="1628800"/>
            <a:ext cx="2530624" cy="4392488"/>
          </a:xfrm>
        </p:spPr>
        <p:txBody>
          <a:bodyPr/>
          <a:lstStyle/>
          <a:p>
            <a:r>
              <a:rPr lang="fr-FR" sz="1400" dirty="0"/>
              <a:t>Les disciplines indiquées sont celles déclarées par les usagers; les regroupements correspondent à des proximités thématiques</a:t>
            </a:r>
          </a:p>
          <a:p>
            <a:r>
              <a:rPr lang="fr-FR" sz="1400" dirty="0" smtClean="0"/>
              <a:t>Parmi </a:t>
            </a:r>
            <a:r>
              <a:rPr lang="fr-FR" sz="1400" dirty="0"/>
              <a:t>les répondants déclarant utiliser les ressources en </a:t>
            </a:r>
            <a:r>
              <a:rPr lang="fr-FR" sz="1400" dirty="0" smtClean="0"/>
              <a:t>libre accès </a:t>
            </a:r>
            <a:r>
              <a:rPr lang="fr-FR" sz="1400" dirty="0"/>
              <a:t>« à chaque fois </a:t>
            </a:r>
            <a:r>
              <a:rPr lang="fr-FR" sz="1400" dirty="0" smtClean="0"/>
              <a:t>ou presque » </a:t>
            </a:r>
            <a:r>
              <a:rPr lang="fr-FR" sz="1400" dirty="0"/>
              <a:t>ou « souvent », on compte 258 enquêtés déclarant être </a:t>
            </a:r>
            <a:r>
              <a:rPr lang="fr-FR" sz="1400" dirty="0" smtClean="0"/>
              <a:t>inscrits </a:t>
            </a:r>
            <a:r>
              <a:rPr lang="fr-FR" sz="1400" dirty="0"/>
              <a:t>dans une discipline </a:t>
            </a:r>
            <a:r>
              <a:rPr lang="fr-FR" sz="1400" dirty="0" smtClean="0"/>
              <a:t>de Philosophie, histoire, science de l’homme </a:t>
            </a:r>
            <a:r>
              <a:rPr lang="fr-FR" sz="1400" dirty="0"/>
              <a:t>et 215 en littérature</a:t>
            </a:r>
          </a:p>
          <a:p>
            <a:r>
              <a:rPr lang="fr-FR" sz="1400" dirty="0"/>
              <a:t>Ce sont aussi les disciplines les plus présentes dans </a:t>
            </a:r>
            <a:r>
              <a:rPr lang="fr-FR" sz="1400" dirty="0" smtClean="0"/>
              <a:t>l’échantillon des répondants</a:t>
            </a:r>
            <a:endParaRPr lang="fr-FR" sz="1400" dirty="0"/>
          </a:p>
          <a:p>
            <a:endParaRPr lang="fr-FR" sz="1400" i="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30" y="1628800"/>
            <a:ext cx="573087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564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190 répondants indiquent que les ressources dont ils ont besoin ne sont pas en libre accès, et 132 qu’ils préfèrent les collections magasin</a:t>
            </a: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74676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317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Les documents dits « de référence » </a:t>
            </a:r>
            <a:r>
              <a:rPr lang="fr-FR" sz="2000" dirty="0" smtClean="0"/>
              <a:t>et les ouvrages pratiques sont </a:t>
            </a:r>
            <a:r>
              <a:rPr lang="fr-FR" sz="2000" dirty="0"/>
              <a:t>les plus cités comme devant figurer en libre accès</a:t>
            </a:r>
          </a:p>
        </p:txBody>
      </p:sp>
      <p:sp>
        <p:nvSpPr>
          <p:cNvPr id="6" name="Espace réservé du contenu 5"/>
          <p:cNvSpPr>
            <a:spLocks noGrp="1"/>
          </p:cNvSpPr>
          <p:nvPr>
            <p:ph sz="quarter" idx="4"/>
          </p:nvPr>
        </p:nvSpPr>
        <p:spPr>
          <a:xfrm>
            <a:off x="5508104" y="1196752"/>
            <a:ext cx="3240360" cy="4896544"/>
          </a:xfrm>
        </p:spPr>
        <p:txBody>
          <a:bodyPr/>
          <a:lstStyle/>
          <a:p>
            <a:r>
              <a:rPr lang="fr-FR" sz="1400" dirty="0"/>
              <a:t>Toutes disciplines confondues, les répondants placent en tête les ouvrages de référence suivis des ouvrages pratiques, des revues et périodiques, de la documentation récente, puis internationale. </a:t>
            </a:r>
            <a:endParaRPr lang="fr-FR" sz="1400" dirty="0" smtClean="0"/>
          </a:p>
          <a:p>
            <a:endParaRPr lang="fr-FR" sz="1400" dirty="0" smtClean="0"/>
          </a:p>
          <a:p>
            <a:r>
              <a:rPr lang="fr-FR" sz="1400" dirty="0" smtClean="0"/>
              <a:t>L’intérêt </a:t>
            </a:r>
            <a:r>
              <a:rPr lang="fr-FR" sz="1400" dirty="0"/>
              <a:t>pour les manuels vient majoritairement des enquêtés ayant déclaré la discipline Histoire (25%) suivis par la littérature française (13.5</a:t>
            </a:r>
            <a:r>
              <a:rPr lang="fr-FR" sz="1400" dirty="0" smtClean="0"/>
              <a:t>%).</a:t>
            </a:r>
          </a:p>
          <a:p>
            <a:endParaRPr lang="fr-FR" sz="1400" dirty="0" smtClean="0"/>
          </a:p>
          <a:p>
            <a:r>
              <a:rPr lang="fr-FR" sz="1400" dirty="0" smtClean="0"/>
              <a:t>L’intérêt pour la présence de </a:t>
            </a:r>
            <a:r>
              <a:rPr lang="fr-FR" sz="1400" dirty="0" smtClean="0">
                <a:solidFill>
                  <a:schemeClr val="tx2"/>
                </a:solidFill>
              </a:rPr>
              <a:t>manuels</a:t>
            </a:r>
            <a:r>
              <a:rPr lang="fr-FR" sz="1400" dirty="0" smtClean="0"/>
              <a:t> en libre accès est plus important chez les </a:t>
            </a:r>
            <a:r>
              <a:rPr lang="fr-FR" sz="1400" dirty="0" err="1" smtClean="0">
                <a:solidFill>
                  <a:schemeClr val="tx2"/>
                </a:solidFill>
              </a:rPr>
              <a:t>mastérants</a:t>
            </a:r>
            <a:r>
              <a:rPr lang="fr-FR" sz="1400" dirty="0" smtClean="0"/>
              <a:t> (4</a:t>
            </a:r>
            <a:r>
              <a:rPr lang="fr-FR" sz="1400" baseline="30000" dirty="0" smtClean="0"/>
              <a:t>ème</a:t>
            </a:r>
            <a:r>
              <a:rPr lang="fr-FR" sz="1400" dirty="0" smtClean="0"/>
              <a:t> position) que dans le classement tous répondants confondus (7</a:t>
            </a:r>
            <a:r>
              <a:rPr lang="fr-FR" sz="1400" baseline="30000" dirty="0" smtClean="0"/>
              <a:t>ème</a:t>
            </a:r>
            <a:r>
              <a:rPr lang="fr-FR" sz="1400" dirty="0" smtClean="0"/>
              <a:t> et dernière position). </a:t>
            </a:r>
            <a:endParaRPr lang="fr-FR" sz="1400" dirty="0"/>
          </a:p>
          <a:p>
            <a:endParaRPr lang="fr-FR" sz="1400" dirty="0" smtClean="0"/>
          </a:p>
        </p:txBody>
      </p:sp>
      <p:sp>
        <p:nvSpPr>
          <p:cNvPr id="7" name="Espace réservé du pied de page 6"/>
          <p:cNvSpPr>
            <a:spLocks noGrp="1"/>
          </p:cNvSpPr>
          <p:nvPr>
            <p:ph type="ftr" sz="quarter" idx="10"/>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03" y="1052736"/>
            <a:ext cx="4403121" cy="266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03" y="3711965"/>
            <a:ext cx="4403121" cy="269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30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2339752" y="3131853"/>
            <a:ext cx="4464497" cy="594295"/>
          </a:xfrm>
        </p:spPr>
        <p:txBody>
          <a:bodyPr/>
          <a:lstStyle/>
          <a:p>
            <a:pPr algn="ctr"/>
            <a:r>
              <a:rPr lang="fr-FR" dirty="0" smtClean="0">
                <a:solidFill>
                  <a:schemeClr val="tx2"/>
                </a:solidFill>
              </a:rPr>
              <a:t>Déroulé de l’enquête</a:t>
            </a:r>
          </a:p>
        </p:txBody>
      </p:sp>
      <p:sp>
        <p:nvSpPr>
          <p:cNvPr id="7" name="Ellipse 6"/>
          <p:cNvSpPr/>
          <p:nvPr/>
        </p:nvSpPr>
        <p:spPr>
          <a:xfrm>
            <a:off x="4319972" y="2024844"/>
            <a:ext cx="504056" cy="5040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Tree>
    <p:extLst>
      <p:ext uri="{BB962C8B-B14F-4D97-AF65-F5344CB8AC3E}">
        <p14:creationId xmlns:p14="http://schemas.microsoft.com/office/powerpoint/2010/main" val="2869803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10" t="2999" r="1141" b="2251"/>
          <a:stretch/>
        </p:blipFill>
        <p:spPr bwMode="auto">
          <a:xfrm>
            <a:off x="107504" y="1520457"/>
            <a:ext cx="8335925" cy="340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dirty="0" smtClean="0"/>
              <a:t>Préférer les réservations magasins résulte du besoin de préparer sa visite et de l’idée de sécuriser le fait d’avoir les ouvrages</a:t>
            </a:r>
            <a:endParaRPr lang="fr-FR" dirty="0"/>
          </a:p>
        </p:txBody>
      </p:sp>
      <p:sp>
        <p:nvSpPr>
          <p:cNvPr id="6" name="Espace réservé du contenu 5"/>
          <p:cNvSpPr>
            <a:spLocks noGrp="1"/>
          </p:cNvSpPr>
          <p:nvPr>
            <p:ph sz="quarter" idx="4"/>
          </p:nvPr>
        </p:nvSpPr>
        <p:spPr>
          <a:xfrm>
            <a:off x="339962" y="5075708"/>
            <a:ext cx="8778886" cy="1305620"/>
          </a:xfrm>
        </p:spPr>
        <p:txBody>
          <a:bodyPr/>
          <a:lstStyle/>
          <a:p>
            <a:r>
              <a:rPr lang="fr-FR" sz="1400" dirty="0" smtClean="0"/>
              <a:t>3 enquêtés sur 5 indiquent qu’ils réservent des documents en magasin en préparant leur visite, et 1 enquêté sur 2 que c’est pour être sûr d’avoir les ouvrages dont il a besoin.</a:t>
            </a:r>
          </a:p>
          <a:p>
            <a:r>
              <a:rPr lang="fr-FR" sz="1400" dirty="0" smtClean="0"/>
              <a:t>38% des enquêtés déclarent préférer les magasins pour ne pas avoir à se déplacer.</a:t>
            </a:r>
          </a:p>
          <a:p>
            <a:r>
              <a:rPr lang="fr-FR" sz="1400" dirty="0" smtClean="0"/>
              <a:t>Dans les commentaires, les répondants déclarent privilégier les réservations magasin car  les ouvrages dont ils ont besoin ne sont pas toujours disponibles en libre accès.</a:t>
            </a:r>
            <a:endParaRPr lang="fr-FR" sz="1400" dirty="0"/>
          </a:p>
        </p:txBody>
      </p:sp>
      <p:sp>
        <p:nvSpPr>
          <p:cNvPr id="7" name="Espace réservé du pied de page 6"/>
          <p:cNvSpPr>
            <a:spLocks noGrp="1"/>
          </p:cNvSpPr>
          <p:nvPr>
            <p:ph type="ftr" sz="quarter" idx="10"/>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sp>
        <p:nvSpPr>
          <p:cNvPr id="11" name="ZoneTexte 10"/>
          <p:cNvSpPr txBox="1"/>
          <p:nvPr/>
        </p:nvSpPr>
        <p:spPr>
          <a:xfrm>
            <a:off x="8172400" y="2246675"/>
            <a:ext cx="835485" cy="246221"/>
          </a:xfrm>
          <a:prstGeom prst="rect">
            <a:avLst/>
          </a:prstGeom>
          <a:noFill/>
        </p:spPr>
        <p:txBody>
          <a:bodyPr wrap="none" rtlCol="0">
            <a:spAutoFit/>
          </a:bodyPr>
          <a:lstStyle/>
          <a:p>
            <a:r>
              <a:rPr lang="fr-FR" sz="1000" dirty="0" smtClean="0">
                <a:solidFill>
                  <a:schemeClr val="tx2"/>
                </a:solidFill>
              </a:rPr>
              <a:t>N= 55 (5%)</a:t>
            </a:r>
            <a:endParaRPr lang="fr-FR" sz="1000" dirty="0">
              <a:solidFill>
                <a:schemeClr val="tx2"/>
              </a:solidFill>
            </a:endParaRPr>
          </a:p>
        </p:txBody>
      </p:sp>
      <p:sp>
        <p:nvSpPr>
          <p:cNvPr id="12" name="ZoneTexte 11"/>
          <p:cNvSpPr txBox="1"/>
          <p:nvPr/>
        </p:nvSpPr>
        <p:spPr>
          <a:xfrm>
            <a:off x="8172400" y="2575537"/>
            <a:ext cx="835485" cy="246221"/>
          </a:xfrm>
          <a:prstGeom prst="rect">
            <a:avLst/>
          </a:prstGeom>
          <a:noFill/>
        </p:spPr>
        <p:txBody>
          <a:bodyPr wrap="none" rtlCol="0">
            <a:spAutoFit/>
          </a:bodyPr>
          <a:lstStyle/>
          <a:p>
            <a:r>
              <a:rPr lang="fr-FR" sz="1000" dirty="0" smtClean="0">
                <a:solidFill>
                  <a:schemeClr val="tx2"/>
                </a:solidFill>
              </a:rPr>
              <a:t>N= 73 (7%)</a:t>
            </a:r>
            <a:endParaRPr lang="fr-FR" sz="1000" dirty="0">
              <a:solidFill>
                <a:schemeClr val="tx2"/>
              </a:solidFill>
            </a:endParaRPr>
          </a:p>
        </p:txBody>
      </p:sp>
      <p:sp>
        <p:nvSpPr>
          <p:cNvPr id="13" name="ZoneTexte 12"/>
          <p:cNvSpPr txBox="1"/>
          <p:nvPr/>
        </p:nvSpPr>
        <p:spPr>
          <a:xfrm>
            <a:off x="8172400" y="2958379"/>
            <a:ext cx="1011815" cy="246221"/>
          </a:xfrm>
          <a:prstGeom prst="rect">
            <a:avLst/>
          </a:prstGeom>
          <a:noFill/>
        </p:spPr>
        <p:txBody>
          <a:bodyPr wrap="none" rtlCol="0">
            <a:spAutoFit/>
          </a:bodyPr>
          <a:lstStyle/>
          <a:p>
            <a:r>
              <a:rPr lang="fr-FR" sz="1000" dirty="0" smtClean="0">
                <a:solidFill>
                  <a:schemeClr val="tx2"/>
                </a:solidFill>
              </a:rPr>
              <a:t>N= 176  (17%)</a:t>
            </a:r>
            <a:endParaRPr lang="fr-FR" sz="1000" dirty="0">
              <a:solidFill>
                <a:schemeClr val="tx2"/>
              </a:solidFill>
            </a:endParaRPr>
          </a:p>
        </p:txBody>
      </p:sp>
      <p:sp>
        <p:nvSpPr>
          <p:cNvPr id="14" name="ZoneTexte 13"/>
          <p:cNvSpPr txBox="1"/>
          <p:nvPr/>
        </p:nvSpPr>
        <p:spPr>
          <a:xfrm>
            <a:off x="8172400" y="3305710"/>
            <a:ext cx="1011815" cy="246221"/>
          </a:xfrm>
          <a:prstGeom prst="rect">
            <a:avLst/>
          </a:prstGeom>
          <a:noFill/>
        </p:spPr>
        <p:txBody>
          <a:bodyPr wrap="none" rtlCol="0">
            <a:spAutoFit/>
          </a:bodyPr>
          <a:lstStyle/>
          <a:p>
            <a:r>
              <a:rPr lang="fr-FR" sz="1000" dirty="0" smtClean="0">
                <a:solidFill>
                  <a:schemeClr val="tx2"/>
                </a:solidFill>
              </a:rPr>
              <a:t>N= 383  (38%)</a:t>
            </a:r>
            <a:endParaRPr lang="fr-FR" sz="1000" dirty="0">
              <a:solidFill>
                <a:schemeClr val="tx2"/>
              </a:solidFill>
            </a:endParaRPr>
          </a:p>
        </p:txBody>
      </p:sp>
      <p:sp>
        <p:nvSpPr>
          <p:cNvPr id="15" name="ZoneTexte 14"/>
          <p:cNvSpPr txBox="1"/>
          <p:nvPr/>
        </p:nvSpPr>
        <p:spPr>
          <a:xfrm>
            <a:off x="8172400" y="3686835"/>
            <a:ext cx="1011815" cy="246221"/>
          </a:xfrm>
          <a:prstGeom prst="rect">
            <a:avLst/>
          </a:prstGeom>
          <a:noFill/>
        </p:spPr>
        <p:txBody>
          <a:bodyPr wrap="none" rtlCol="0">
            <a:spAutoFit/>
          </a:bodyPr>
          <a:lstStyle/>
          <a:p>
            <a:r>
              <a:rPr lang="fr-FR" sz="1000" dirty="0" smtClean="0">
                <a:solidFill>
                  <a:schemeClr val="tx2"/>
                </a:solidFill>
              </a:rPr>
              <a:t>N= 408  (41%)</a:t>
            </a:r>
            <a:endParaRPr lang="fr-FR" sz="1000" dirty="0">
              <a:solidFill>
                <a:schemeClr val="tx2"/>
              </a:solidFill>
            </a:endParaRPr>
          </a:p>
        </p:txBody>
      </p:sp>
      <p:sp>
        <p:nvSpPr>
          <p:cNvPr id="16" name="ZoneTexte 15"/>
          <p:cNvSpPr txBox="1"/>
          <p:nvPr/>
        </p:nvSpPr>
        <p:spPr>
          <a:xfrm>
            <a:off x="8172400" y="4025742"/>
            <a:ext cx="1011815" cy="246221"/>
          </a:xfrm>
          <a:prstGeom prst="rect">
            <a:avLst/>
          </a:prstGeom>
          <a:noFill/>
        </p:spPr>
        <p:txBody>
          <a:bodyPr wrap="none" rtlCol="0">
            <a:spAutoFit/>
          </a:bodyPr>
          <a:lstStyle/>
          <a:p>
            <a:r>
              <a:rPr lang="fr-FR" sz="1000" dirty="0" smtClean="0">
                <a:solidFill>
                  <a:schemeClr val="tx2"/>
                </a:solidFill>
              </a:rPr>
              <a:t>N= 504  (50%)</a:t>
            </a:r>
            <a:endParaRPr lang="fr-FR" sz="1000" dirty="0">
              <a:solidFill>
                <a:schemeClr val="tx2"/>
              </a:solidFill>
            </a:endParaRPr>
          </a:p>
        </p:txBody>
      </p:sp>
      <p:sp>
        <p:nvSpPr>
          <p:cNvPr id="17" name="ZoneTexte 16"/>
          <p:cNvSpPr txBox="1"/>
          <p:nvPr/>
        </p:nvSpPr>
        <p:spPr>
          <a:xfrm>
            <a:off x="8172400" y="4366806"/>
            <a:ext cx="1011815" cy="246221"/>
          </a:xfrm>
          <a:prstGeom prst="rect">
            <a:avLst/>
          </a:prstGeom>
          <a:noFill/>
        </p:spPr>
        <p:txBody>
          <a:bodyPr wrap="none" rtlCol="0">
            <a:spAutoFit/>
          </a:bodyPr>
          <a:lstStyle/>
          <a:p>
            <a:r>
              <a:rPr lang="fr-FR" sz="1000" dirty="0" smtClean="0">
                <a:solidFill>
                  <a:schemeClr val="tx2"/>
                </a:solidFill>
              </a:rPr>
              <a:t>N= 596  (59%)</a:t>
            </a:r>
            <a:endParaRPr lang="fr-FR" sz="1000" dirty="0">
              <a:solidFill>
                <a:schemeClr val="tx2"/>
              </a:solidFill>
            </a:endParaRPr>
          </a:p>
        </p:txBody>
      </p:sp>
    </p:spTree>
    <p:extLst>
      <p:ext uri="{BB962C8B-B14F-4D97-AF65-F5344CB8AC3E}">
        <p14:creationId xmlns:p14="http://schemas.microsoft.com/office/powerpoint/2010/main" val="834931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enquêtés souhaitent trouver en libre accès des collections exhaustives d’un niveau expert dans toutes les disciplines</a:t>
            </a:r>
            <a:endParaRPr lang="fr-FR" dirty="0"/>
          </a:p>
        </p:txBody>
      </p:sp>
      <p:sp>
        <p:nvSpPr>
          <p:cNvPr id="7" name="Espace réservé du pied de page 6"/>
          <p:cNvSpPr>
            <a:spLocks noGrp="1"/>
          </p:cNvSpPr>
          <p:nvPr>
            <p:ph type="ftr" sz="quarter" idx="10"/>
          </p:nvPr>
        </p:nvSpPr>
        <p:spPr/>
        <p:txBody>
          <a:bodyPr/>
          <a:lstStyle/>
          <a:p>
            <a:pPr>
              <a:defRPr/>
            </a:pPr>
            <a:r>
              <a:rPr lang="fr-FR" smtClean="0">
                <a:solidFill>
                  <a:srgbClr val="000000"/>
                </a:solidFill>
              </a:rPr>
              <a:t>BnF – Enquête sur les usages du libre accès en Recherche – Mars 2023</a:t>
            </a:r>
            <a:endParaRPr lang="en-GB" dirty="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62112"/>
            <a:ext cx="8229946" cy="356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953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suggestion d’amélioration, 2 enquêtés sur 5 (42%) proposent d’améliorer la signalisation des collections dans le catalogue, et 32,5% la signalétique des salles de lecture</a:t>
            </a:r>
            <a:endParaRPr lang="fr-FR" dirty="0"/>
          </a:p>
        </p:txBody>
      </p:sp>
      <p:sp>
        <p:nvSpPr>
          <p:cNvPr id="7" name="Espace réservé du pied de page 6"/>
          <p:cNvSpPr>
            <a:spLocks noGrp="1"/>
          </p:cNvSpPr>
          <p:nvPr>
            <p:ph type="ftr" sz="quarter" idx="10"/>
          </p:nvPr>
        </p:nvSpPr>
        <p:spPr/>
        <p:txBody>
          <a:bodyPr/>
          <a:lstStyle/>
          <a:p>
            <a:pPr>
              <a:defRPr/>
            </a:pPr>
            <a:r>
              <a:rPr lang="fr-FR" smtClean="0">
                <a:solidFill>
                  <a:srgbClr val="000000"/>
                </a:solidFill>
              </a:rPr>
              <a:t>BnF – Enquête sur les usages du libre accès en Recherche – Mars 2023</a:t>
            </a:r>
            <a:endParaRPr lang="en-GB"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97037"/>
            <a:ext cx="8317925" cy="37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752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238" y="404813"/>
            <a:ext cx="7808912" cy="575915"/>
          </a:xfrm>
        </p:spPr>
        <p:txBody>
          <a:bodyPr/>
          <a:lstStyle/>
          <a:p>
            <a:pPr algn="ctr"/>
            <a:r>
              <a:rPr lang="fr-FR" dirty="0" smtClean="0"/>
              <a:t>Synthèse des résultats</a:t>
            </a:r>
            <a:endParaRPr lang="fr-FR" dirty="0"/>
          </a:p>
        </p:txBody>
      </p:sp>
      <p:sp>
        <p:nvSpPr>
          <p:cNvPr id="3" name="Espace réservé du contenu 2"/>
          <p:cNvSpPr>
            <a:spLocks noGrp="1"/>
          </p:cNvSpPr>
          <p:nvPr>
            <p:ph idx="1"/>
          </p:nvPr>
        </p:nvSpPr>
        <p:spPr>
          <a:xfrm>
            <a:off x="1043608" y="980728"/>
            <a:ext cx="7920880" cy="5544616"/>
          </a:xfrm>
        </p:spPr>
        <p:txBody>
          <a:bodyPr/>
          <a:lstStyle/>
          <a:p>
            <a:r>
              <a:rPr lang="fr-FR" sz="1600" dirty="0" smtClean="0"/>
              <a:t>Typologie des répondants</a:t>
            </a:r>
          </a:p>
          <a:p>
            <a:pPr lvl="1">
              <a:buFont typeface="Courier New" panose="02070309020205020404" pitchFamily="49" charset="0"/>
              <a:buChar char="o"/>
            </a:pPr>
            <a:r>
              <a:rPr lang="fr-FR" sz="1600" dirty="0" smtClean="0"/>
              <a:t>Les académiques (chercheurs et doctorants) représentent plus de la moitié des répondants (56%)</a:t>
            </a:r>
          </a:p>
          <a:p>
            <a:pPr lvl="1">
              <a:buFont typeface="Courier New" panose="02070309020205020404" pitchFamily="49" charset="0"/>
              <a:buChar char="o"/>
            </a:pPr>
            <a:r>
              <a:rPr lang="fr-FR" sz="1600" dirty="0" smtClean="0"/>
              <a:t>Les </a:t>
            </a:r>
            <a:r>
              <a:rPr lang="fr-FR" sz="1600" dirty="0" err="1" smtClean="0"/>
              <a:t>mastérants</a:t>
            </a:r>
            <a:r>
              <a:rPr lang="fr-FR" sz="1600" dirty="0" smtClean="0"/>
              <a:t> ne représentent que 14% des répondants, comme les retraités</a:t>
            </a:r>
          </a:p>
          <a:p>
            <a:pPr lvl="1">
              <a:buFont typeface="Courier New" panose="02070309020205020404" pitchFamily="49" charset="0"/>
              <a:buChar char="o"/>
            </a:pPr>
            <a:r>
              <a:rPr lang="fr-FR" sz="1600" dirty="0" smtClean="0"/>
              <a:t>La majorité des répondants se déclarent intéressés par les disciplines des humanités</a:t>
            </a:r>
          </a:p>
          <a:p>
            <a:pPr lvl="1">
              <a:buFont typeface="Courier New" panose="02070309020205020404" pitchFamily="49" charset="0"/>
              <a:buChar char="o"/>
            </a:pPr>
            <a:r>
              <a:rPr lang="fr-FR" sz="1600" dirty="0" smtClean="0"/>
              <a:t>Les répondants déclarent à 95% utiliser la documentation de la </a:t>
            </a:r>
            <a:r>
              <a:rPr lang="fr-FR" sz="1600" dirty="0" err="1" smtClean="0"/>
              <a:t>BnF</a:t>
            </a:r>
            <a:r>
              <a:rPr lang="fr-FR" sz="1600" dirty="0" smtClean="0"/>
              <a:t> (libre accès et/ou magasins)</a:t>
            </a:r>
          </a:p>
          <a:p>
            <a:pPr marL="482600" lvl="1" indent="0">
              <a:buNone/>
            </a:pPr>
            <a:endParaRPr lang="fr-FR" sz="1600" dirty="0" smtClean="0"/>
          </a:p>
          <a:p>
            <a:r>
              <a:rPr lang="fr-FR" sz="1600" dirty="0" smtClean="0"/>
              <a:t>Les points saillants</a:t>
            </a:r>
          </a:p>
          <a:p>
            <a:pPr lvl="1">
              <a:buFont typeface="Courier New" panose="02070309020205020404" pitchFamily="49" charset="0"/>
              <a:buChar char="o"/>
            </a:pPr>
            <a:r>
              <a:rPr lang="fr-FR" sz="1600" dirty="0" smtClean="0"/>
              <a:t>Les communications magasins sont privilégiées pour des raisons d’organisation et d’offre plus complète en magasin</a:t>
            </a:r>
          </a:p>
          <a:p>
            <a:pPr lvl="1">
              <a:buFont typeface="Courier New" panose="02070309020205020404" pitchFamily="49" charset="0"/>
              <a:buChar char="o"/>
            </a:pPr>
            <a:r>
              <a:rPr lang="fr-FR" sz="1600" dirty="0" smtClean="0"/>
              <a:t>Une part importante des répondants déclare utiliser aussi bien la documentation des magasins que celle du libre accès </a:t>
            </a:r>
          </a:p>
          <a:p>
            <a:pPr lvl="1">
              <a:buFont typeface="Courier New" panose="02070309020205020404" pitchFamily="49" charset="0"/>
              <a:buChar char="o"/>
            </a:pPr>
            <a:r>
              <a:rPr lang="fr-FR" sz="1600" dirty="0" smtClean="0"/>
              <a:t>Le libre accès est moins utilisé par les répondants qui déclarent venir occasionnellement</a:t>
            </a:r>
          </a:p>
          <a:p>
            <a:pPr lvl="1">
              <a:buFont typeface="Courier New" panose="02070309020205020404" pitchFamily="49" charset="0"/>
              <a:buChar char="o"/>
            </a:pPr>
            <a:r>
              <a:rPr lang="fr-FR" sz="1600" dirty="0" smtClean="0"/>
              <a:t>Les fonds de références et les ouvrages pratiques sont plébiscités pour le libre accès. Pour autant, les ouvrages récents, en langues étrangères, les revues et les manuels ont une part importante dans les réponses</a:t>
            </a:r>
            <a:endParaRPr lang="fr-FR" sz="1400" dirty="0" smtClean="0"/>
          </a:p>
        </p:txBody>
      </p:sp>
      <p:sp>
        <p:nvSpPr>
          <p:cNvPr id="4" name="Espace réservé du pied de page 3"/>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spTree>
    <p:extLst>
      <p:ext uri="{BB962C8B-B14F-4D97-AF65-F5344CB8AC3E}">
        <p14:creationId xmlns:p14="http://schemas.microsoft.com/office/powerpoint/2010/main" val="257850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238" y="404813"/>
            <a:ext cx="7808912" cy="575915"/>
          </a:xfrm>
        </p:spPr>
        <p:txBody>
          <a:bodyPr/>
          <a:lstStyle/>
          <a:p>
            <a:pPr algn="ctr"/>
            <a:r>
              <a:rPr lang="fr-FR" dirty="0" smtClean="0"/>
              <a:t>Des pistes à approfondir</a:t>
            </a:r>
            <a:endParaRPr lang="fr-FR" dirty="0"/>
          </a:p>
        </p:txBody>
      </p:sp>
      <p:sp>
        <p:nvSpPr>
          <p:cNvPr id="3" name="Espace réservé du contenu 2"/>
          <p:cNvSpPr>
            <a:spLocks noGrp="1"/>
          </p:cNvSpPr>
          <p:nvPr>
            <p:ph idx="1"/>
          </p:nvPr>
        </p:nvSpPr>
        <p:spPr>
          <a:xfrm>
            <a:off x="1043608" y="980728"/>
            <a:ext cx="7808912" cy="5544616"/>
          </a:xfrm>
        </p:spPr>
        <p:txBody>
          <a:bodyPr/>
          <a:lstStyle/>
          <a:p>
            <a:r>
              <a:rPr lang="fr-FR" sz="1800" dirty="0" smtClean="0"/>
              <a:t>Les pistes</a:t>
            </a:r>
          </a:p>
          <a:p>
            <a:pPr lvl="1">
              <a:buFont typeface="Courier New" panose="02070309020205020404" pitchFamily="49" charset="0"/>
              <a:buChar char="o"/>
            </a:pPr>
            <a:r>
              <a:rPr lang="fr-FR" sz="1600" dirty="0" smtClean="0"/>
              <a:t>Information et formation autour des collections et notamment du libre accès à destination des publics en impliquant les agents</a:t>
            </a:r>
          </a:p>
          <a:p>
            <a:pPr lvl="1">
              <a:buFont typeface="Courier New" panose="02070309020205020404" pitchFamily="49" charset="0"/>
              <a:buChar char="o"/>
            </a:pPr>
            <a:r>
              <a:rPr lang="fr-FR" sz="1600" dirty="0" smtClean="0"/>
              <a:t>Valorisation de l’actualité de la recherche (tables de présentation, pôles de mise en valeur, </a:t>
            </a:r>
            <a:r>
              <a:rPr lang="fr-FR" sz="1600" dirty="0" err="1" smtClean="0"/>
              <a:t>facing</a:t>
            </a:r>
            <a:r>
              <a:rPr lang="fr-FR" sz="1600" dirty="0" smtClean="0"/>
              <a:t>)</a:t>
            </a:r>
          </a:p>
          <a:p>
            <a:pPr lvl="1">
              <a:buFont typeface="Courier New" panose="02070309020205020404" pitchFamily="49" charset="0"/>
              <a:buChar char="o"/>
            </a:pPr>
            <a:r>
              <a:rPr lang="fr-FR" sz="1600" dirty="0" smtClean="0"/>
              <a:t>Développer une offre plus récente en libre accès, mieux articulée avec les ressources électroniques et mieux adaptée au public de </a:t>
            </a:r>
            <a:r>
              <a:rPr lang="fr-FR" sz="1600" dirty="0" err="1" smtClean="0"/>
              <a:t>mastérants</a:t>
            </a:r>
            <a:endParaRPr lang="fr-FR" sz="1600" dirty="0" smtClean="0"/>
          </a:p>
          <a:p>
            <a:pPr lvl="1">
              <a:buFont typeface="Courier New" panose="02070309020205020404" pitchFamily="49" charset="0"/>
              <a:buChar char="o"/>
            </a:pPr>
            <a:r>
              <a:rPr lang="fr-FR" sz="1600" dirty="0" smtClean="0"/>
              <a:t>Diversification </a:t>
            </a:r>
            <a:r>
              <a:rPr lang="fr-FR" sz="1600" dirty="0"/>
              <a:t>d</a:t>
            </a:r>
            <a:r>
              <a:rPr lang="fr-FR" sz="1600" dirty="0" smtClean="0"/>
              <a:t>es postures de lecture autour des collections du libre accès (mobilier, éclairage, etc.)</a:t>
            </a:r>
          </a:p>
          <a:p>
            <a:pPr lvl="1">
              <a:buFont typeface="Courier New" panose="02070309020205020404" pitchFamily="49" charset="0"/>
              <a:buChar char="o"/>
            </a:pPr>
            <a:endParaRPr lang="fr-FR" sz="1600" dirty="0"/>
          </a:p>
          <a:p>
            <a:r>
              <a:rPr lang="fr-FR" sz="1800" dirty="0" smtClean="0"/>
              <a:t>Pour travailler et approfondir ces pistes</a:t>
            </a:r>
          </a:p>
          <a:p>
            <a:pPr lvl="1">
              <a:buFont typeface="Courier New" panose="02070309020205020404" pitchFamily="49" charset="0"/>
              <a:buChar char="o"/>
            </a:pPr>
            <a:r>
              <a:rPr lang="fr-FR" sz="1600" dirty="0" smtClean="0"/>
              <a:t>Poursuite des travaux et réflexions du groupe du travail</a:t>
            </a:r>
          </a:p>
          <a:p>
            <a:pPr lvl="1">
              <a:buFont typeface="Courier New" panose="02070309020205020404" pitchFamily="49" charset="0"/>
              <a:buChar char="o"/>
            </a:pPr>
            <a:r>
              <a:rPr lang="fr-FR" sz="1600" dirty="0" smtClean="0"/>
              <a:t>Dans le cadre de focus group, consultation des usagers ayant répondu à l’enquête</a:t>
            </a:r>
            <a:endParaRPr lang="fr-FR" sz="1400" dirty="0"/>
          </a:p>
          <a:p>
            <a:pPr lvl="1">
              <a:buFont typeface="Courier New" panose="02070309020205020404" pitchFamily="49" charset="0"/>
              <a:buChar char="o"/>
            </a:pPr>
            <a:endParaRPr lang="fr-FR" sz="1400" dirty="0" smtClean="0"/>
          </a:p>
          <a:p>
            <a:pPr lvl="1"/>
            <a:endParaRPr lang="fr-FR" sz="1600" dirty="0"/>
          </a:p>
        </p:txBody>
      </p:sp>
      <p:sp>
        <p:nvSpPr>
          <p:cNvPr id="4" name="Espace réservé du pied de page 3"/>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spTree>
    <p:extLst>
      <p:ext uri="{BB962C8B-B14F-4D97-AF65-F5344CB8AC3E}">
        <p14:creationId xmlns:p14="http://schemas.microsoft.com/office/powerpoint/2010/main" val="3005073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L’enquête a été mise en ligne du 4 au 21 janvier 2023 et a collecté 998 réponses</a:t>
            </a:r>
            <a:endParaRPr lang="fr-FR" dirty="0"/>
          </a:p>
        </p:txBody>
      </p:sp>
      <p:sp>
        <p:nvSpPr>
          <p:cNvPr id="12" name="ZoneTexte 11"/>
          <p:cNvSpPr txBox="1"/>
          <p:nvPr/>
        </p:nvSpPr>
        <p:spPr>
          <a:xfrm>
            <a:off x="139403" y="5714092"/>
            <a:ext cx="3233682" cy="523220"/>
          </a:xfrm>
          <a:prstGeom prst="rect">
            <a:avLst/>
          </a:prstGeom>
          <a:noFill/>
        </p:spPr>
        <p:txBody>
          <a:bodyPr wrap="square" rtlCol="0">
            <a:spAutoFit/>
          </a:bodyPr>
          <a:lstStyle/>
          <a:p>
            <a:r>
              <a:rPr lang="fr-FR" sz="1400" dirty="0" smtClean="0"/>
              <a:t>Mise en ligne sur l’application de réservation de places et documents</a:t>
            </a:r>
            <a:endParaRPr lang="fr-FR" sz="1400" dirty="0"/>
          </a:p>
        </p:txBody>
      </p:sp>
      <p:sp>
        <p:nvSpPr>
          <p:cNvPr id="14" name="ZoneTexte 13"/>
          <p:cNvSpPr txBox="1"/>
          <p:nvPr/>
        </p:nvSpPr>
        <p:spPr>
          <a:xfrm>
            <a:off x="5436096" y="5397290"/>
            <a:ext cx="1656184" cy="307777"/>
          </a:xfrm>
          <a:prstGeom prst="rect">
            <a:avLst/>
          </a:prstGeom>
          <a:noFill/>
        </p:spPr>
        <p:txBody>
          <a:bodyPr wrap="square" rtlCol="0">
            <a:spAutoFit/>
          </a:bodyPr>
          <a:lstStyle/>
          <a:p>
            <a:r>
              <a:rPr lang="fr-FR" sz="1400" dirty="0" smtClean="0"/>
              <a:t>Lettre aux lecteurs</a:t>
            </a:r>
            <a:endParaRPr lang="fr-FR" sz="1400" dirty="0"/>
          </a:p>
        </p:txBody>
      </p:sp>
      <p:sp>
        <p:nvSpPr>
          <p:cNvPr id="15" name="ZoneTexte 14"/>
          <p:cNvSpPr txBox="1"/>
          <p:nvPr/>
        </p:nvSpPr>
        <p:spPr>
          <a:xfrm>
            <a:off x="2422393" y="5210036"/>
            <a:ext cx="1656184" cy="523220"/>
          </a:xfrm>
          <a:prstGeom prst="rect">
            <a:avLst/>
          </a:prstGeom>
          <a:noFill/>
        </p:spPr>
        <p:txBody>
          <a:bodyPr wrap="square" rtlCol="0">
            <a:spAutoFit/>
          </a:bodyPr>
          <a:lstStyle/>
          <a:p>
            <a:r>
              <a:rPr lang="fr-FR" sz="1400" dirty="0" err="1" smtClean="0"/>
              <a:t>Emailing</a:t>
            </a:r>
            <a:r>
              <a:rPr lang="fr-FR" sz="1400" dirty="0" smtClean="0"/>
              <a:t> dédié </a:t>
            </a:r>
            <a:r>
              <a:rPr lang="fr-FR" sz="1400" dirty="0" err="1" smtClean="0"/>
              <a:t>Pass</a:t>
            </a:r>
            <a:r>
              <a:rPr lang="fr-FR" sz="1400" dirty="0" smtClean="0"/>
              <a:t> Recherche</a:t>
            </a:r>
            <a:endParaRPr lang="fr-FR" sz="14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20291"/>
            <a:ext cx="6120680" cy="362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avec flèche 6"/>
          <p:cNvCxnSpPr/>
          <p:nvPr/>
        </p:nvCxnSpPr>
        <p:spPr>
          <a:xfrm>
            <a:off x="1715586" y="4653136"/>
            <a:ext cx="0" cy="1060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3250485" y="4561964"/>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6260083" y="2780928"/>
            <a:ext cx="0"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spTree>
    <p:extLst>
      <p:ext uri="{BB962C8B-B14F-4D97-AF65-F5344CB8AC3E}">
        <p14:creationId xmlns:p14="http://schemas.microsoft.com/office/powerpoint/2010/main" val="570348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Parmi les répondants, on note une surreprésentation des chercheurs et des usagers intensifs</a:t>
            </a:r>
            <a:endParaRPr lang="fr-FR" dirty="0"/>
          </a:p>
        </p:txBody>
      </p:sp>
      <p:sp>
        <p:nvSpPr>
          <p:cNvPr id="4" name="Espace réservé du pied de page 3"/>
          <p:cNvSpPr>
            <a:spLocks noGrp="1"/>
          </p:cNvSpPr>
          <p:nvPr>
            <p:ph type="ftr" sz="quarter" idx="3"/>
          </p:nvPr>
        </p:nvSpPr>
        <p:spPr>
          <a:xfrm>
            <a:off x="1011238" y="6470595"/>
            <a:ext cx="6584950" cy="246063"/>
          </a:xfrm>
          <a:prstGeom prst="rect">
            <a:avLst/>
          </a:prstGeom>
        </p:spPr>
        <p:txBody>
          <a:bodyPr/>
          <a:lstStyle>
            <a:lvl1pPr>
              <a:defRPr sz="1000">
                <a:latin typeface="Helvetica 45 Light" pitchFamily="34" charset="0"/>
                <a:ea typeface="ＭＳ Ｐゴシック" pitchFamily="34" charset="-128"/>
                <a:cs typeface="+mn-cs"/>
              </a:defRPr>
            </a:lvl1p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10" t="3978" r="3167" b="7962"/>
          <a:stretch/>
        </p:blipFill>
        <p:spPr bwMode="auto">
          <a:xfrm>
            <a:off x="251520" y="1569883"/>
            <a:ext cx="3920595" cy="228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566" t="2226" r="11811" b="5936"/>
          <a:stretch/>
        </p:blipFill>
        <p:spPr bwMode="auto">
          <a:xfrm>
            <a:off x="4882175" y="1491786"/>
            <a:ext cx="3884915" cy="266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contenu 4"/>
          <p:cNvSpPr txBox="1">
            <a:spLocks/>
          </p:cNvSpPr>
          <p:nvPr/>
        </p:nvSpPr>
        <p:spPr>
          <a:xfrm>
            <a:off x="395536" y="4149080"/>
            <a:ext cx="3456384" cy="2088232"/>
          </a:xfrm>
          <a:prstGeom prst="rect">
            <a:avLst/>
          </a:prstGeom>
        </p:spPr>
        <p:txBody>
          <a:bodyPr/>
          <a:lstStyle>
            <a:lvl1pPr marL="193675" indent="-193675" algn="l" rtl="0" eaLnBrk="0" fontAlgn="base" hangingPunct="0">
              <a:spcBef>
                <a:spcPct val="0"/>
              </a:spcBef>
              <a:spcAft>
                <a:spcPct val="50000"/>
              </a:spcAft>
              <a:buClr>
                <a:schemeClr val="tx2"/>
              </a:buClr>
              <a:buSzPct val="70000"/>
              <a:buFont typeface="Wingdings" pitchFamily="2" charset="2"/>
              <a:buChar char="§"/>
              <a:defRPr sz="2000">
                <a:solidFill>
                  <a:schemeClr val="tx1"/>
                </a:solidFill>
                <a:latin typeface="+mn-lt"/>
                <a:ea typeface="MS PGothic" pitchFamily="34" charset="-128"/>
                <a:cs typeface="+mn-cs"/>
              </a:defRPr>
            </a:lvl1pPr>
            <a:lvl2pPr marL="768350" indent="-28575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2pPr>
            <a:lvl3pPr marL="1187450" indent="-22860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3pPr>
            <a:lvl4pPr marL="1606550" indent="-22860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4pPr>
            <a:lvl5pPr marL="2057400" indent="-228600" algn="l" rtl="0" eaLnBrk="0" fontAlgn="base" hangingPunct="0">
              <a:spcBef>
                <a:spcPct val="0"/>
              </a:spcBef>
              <a:spcAft>
                <a:spcPct val="25000"/>
              </a:spcAft>
              <a:buClr>
                <a:schemeClr val="tx1"/>
              </a:buClr>
              <a:buFont typeface="Helvetica 45 Light" pitchFamily="34" charset="0"/>
              <a:buChar char="–"/>
              <a:defRPr sz="1600">
                <a:solidFill>
                  <a:schemeClr val="tx1"/>
                </a:solidFill>
                <a:latin typeface="+mn-lt"/>
                <a:ea typeface="MS PGothic" pitchFamily="34" charset="-128"/>
              </a:defRPr>
            </a:lvl5pPr>
            <a:lvl6pPr marL="25146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6pPr>
            <a:lvl7pPr marL="29718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7pPr>
            <a:lvl8pPr marL="34290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8pPr>
            <a:lvl9pPr marL="38862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9pPr>
          </a:lstStyle>
          <a:p>
            <a:r>
              <a:rPr lang="fr-FR" sz="1400" kern="0" dirty="0" smtClean="0"/>
              <a:t>34% des répondants se déclarent chercheurs alors qu’ils sont ~1/4 des inscrits</a:t>
            </a:r>
          </a:p>
          <a:p>
            <a:r>
              <a:rPr lang="fr-FR" sz="1400" kern="0" dirty="0" smtClean="0"/>
              <a:t>A l’opposé, les étudiants ont moins répondu : ils ne sont que 14% des répondants</a:t>
            </a:r>
          </a:p>
          <a:p>
            <a:endParaRPr lang="fr-FR" sz="1400" kern="0" dirty="0"/>
          </a:p>
        </p:txBody>
      </p:sp>
      <p:sp>
        <p:nvSpPr>
          <p:cNvPr id="10" name="Espace réservé du contenu 4"/>
          <p:cNvSpPr txBox="1">
            <a:spLocks/>
          </p:cNvSpPr>
          <p:nvPr/>
        </p:nvSpPr>
        <p:spPr>
          <a:xfrm>
            <a:off x="4916568" y="4149080"/>
            <a:ext cx="3456384" cy="2088232"/>
          </a:xfrm>
          <a:prstGeom prst="rect">
            <a:avLst/>
          </a:prstGeom>
        </p:spPr>
        <p:txBody>
          <a:bodyPr/>
          <a:lstStyle>
            <a:lvl1pPr marL="193675" indent="-193675" algn="l" rtl="0" eaLnBrk="0" fontAlgn="base" hangingPunct="0">
              <a:spcBef>
                <a:spcPct val="0"/>
              </a:spcBef>
              <a:spcAft>
                <a:spcPct val="50000"/>
              </a:spcAft>
              <a:buClr>
                <a:schemeClr val="tx2"/>
              </a:buClr>
              <a:buSzPct val="70000"/>
              <a:buFont typeface="Wingdings" pitchFamily="2" charset="2"/>
              <a:buChar char="§"/>
              <a:defRPr sz="2000">
                <a:solidFill>
                  <a:schemeClr val="tx1"/>
                </a:solidFill>
                <a:latin typeface="+mn-lt"/>
                <a:ea typeface="MS PGothic" pitchFamily="34" charset="-128"/>
                <a:cs typeface="+mn-cs"/>
              </a:defRPr>
            </a:lvl1pPr>
            <a:lvl2pPr marL="768350" indent="-28575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2pPr>
            <a:lvl3pPr marL="1187450" indent="-22860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3pPr>
            <a:lvl4pPr marL="1606550" indent="-22860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4pPr>
            <a:lvl5pPr marL="2057400" indent="-228600" algn="l" rtl="0" eaLnBrk="0" fontAlgn="base" hangingPunct="0">
              <a:spcBef>
                <a:spcPct val="0"/>
              </a:spcBef>
              <a:spcAft>
                <a:spcPct val="25000"/>
              </a:spcAft>
              <a:buClr>
                <a:schemeClr val="tx1"/>
              </a:buClr>
              <a:buFont typeface="Helvetica 45 Light" pitchFamily="34" charset="0"/>
              <a:buChar char="–"/>
              <a:defRPr sz="1600">
                <a:solidFill>
                  <a:schemeClr val="tx1"/>
                </a:solidFill>
                <a:latin typeface="+mn-lt"/>
                <a:ea typeface="MS PGothic" pitchFamily="34" charset="-128"/>
              </a:defRPr>
            </a:lvl5pPr>
            <a:lvl6pPr marL="25146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6pPr>
            <a:lvl7pPr marL="29718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7pPr>
            <a:lvl8pPr marL="34290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8pPr>
            <a:lvl9pPr marL="38862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9pPr>
          </a:lstStyle>
          <a:p>
            <a:r>
              <a:rPr lang="fr-FR" sz="1400" kern="0" dirty="0" smtClean="0"/>
              <a:t>27% des répondants déclarent venir plusieurs fois par semaine, voire tous les jours ou presque</a:t>
            </a:r>
            <a:endParaRPr lang="fr-FR" sz="1400" kern="0" dirty="0" smtClean="0">
              <a:solidFill>
                <a:srgbClr val="00B0F0"/>
              </a:solidFill>
            </a:endParaRPr>
          </a:p>
          <a:p>
            <a:r>
              <a:rPr lang="fr-FR" sz="1400" kern="0" dirty="0" smtClean="0"/>
              <a:t>74% des répondants indiquent être inscrits depuis plus de 3 ans</a:t>
            </a:r>
          </a:p>
          <a:p>
            <a:endParaRPr lang="fr-FR" sz="1400" kern="0" dirty="0"/>
          </a:p>
        </p:txBody>
      </p:sp>
      <p:sp>
        <p:nvSpPr>
          <p:cNvPr id="11" name="Espace réservé du contenu 4"/>
          <p:cNvSpPr txBox="1">
            <a:spLocks/>
          </p:cNvSpPr>
          <p:nvPr/>
        </p:nvSpPr>
        <p:spPr>
          <a:xfrm>
            <a:off x="683568" y="5805264"/>
            <a:ext cx="7776864" cy="576064"/>
          </a:xfrm>
          <a:prstGeom prst="rect">
            <a:avLst/>
          </a:prstGeom>
        </p:spPr>
        <p:txBody>
          <a:bodyPr/>
          <a:lstStyle>
            <a:lvl1pPr marL="193675" indent="-193675" algn="l" rtl="0" eaLnBrk="0" fontAlgn="base" hangingPunct="0">
              <a:spcBef>
                <a:spcPct val="0"/>
              </a:spcBef>
              <a:spcAft>
                <a:spcPct val="50000"/>
              </a:spcAft>
              <a:buClr>
                <a:schemeClr val="tx2"/>
              </a:buClr>
              <a:buSzPct val="70000"/>
              <a:buFont typeface="Wingdings" pitchFamily="2" charset="2"/>
              <a:buChar char="§"/>
              <a:defRPr sz="2000">
                <a:solidFill>
                  <a:schemeClr val="tx1"/>
                </a:solidFill>
                <a:latin typeface="+mn-lt"/>
                <a:ea typeface="MS PGothic" pitchFamily="34" charset="-128"/>
                <a:cs typeface="+mn-cs"/>
              </a:defRPr>
            </a:lvl1pPr>
            <a:lvl2pPr marL="768350" indent="-28575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2pPr>
            <a:lvl3pPr marL="1187450" indent="-22860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3pPr>
            <a:lvl4pPr marL="1606550" indent="-228600" algn="l" rtl="0" eaLnBrk="0" fontAlgn="base" hangingPunct="0">
              <a:spcBef>
                <a:spcPct val="0"/>
              </a:spcBef>
              <a:spcAft>
                <a:spcPct val="25000"/>
              </a:spcAft>
              <a:buClr>
                <a:schemeClr val="tx1"/>
              </a:buClr>
              <a:buFont typeface="Helvetica 45 Light" pitchFamily="34" charset="0"/>
              <a:buChar char="–"/>
              <a:defRPr>
                <a:solidFill>
                  <a:schemeClr val="tx1"/>
                </a:solidFill>
                <a:latin typeface="+mn-lt"/>
                <a:ea typeface="MS PGothic" pitchFamily="34" charset="-128"/>
              </a:defRPr>
            </a:lvl4pPr>
            <a:lvl5pPr marL="2057400" indent="-228600" algn="l" rtl="0" eaLnBrk="0" fontAlgn="base" hangingPunct="0">
              <a:spcBef>
                <a:spcPct val="0"/>
              </a:spcBef>
              <a:spcAft>
                <a:spcPct val="25000"/>
              </a:spcAft>
              <a:buClr>
                <a:schemeClr val="tx1"/>
              </a:buClr>
              <a:buFont typeface="Helvetica 45 Light" pitchFamily="34" charset="0"/>
              <a:buChar char="–"/>
              <a:defRPr sz="1600">
                <a:solidFill>
                  <a:schemeClr val="tx1"/>
                </a:solidFill>
                <a:latin typeface="+mn-lt"/>
                <a:ea typeface="MS PGothic" pitchFamily="34" charset="-128"/>
              </a:defRPr>
            </a:lvl5pPr>
            <a:lvl6pPr marL="25146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6pPr>
            <a:lvl7pPr marL="29718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7pPr>
            <a:lvl8pPr marL="34290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8pPr>
            <a:lvl9pPr marL="3886200" indent="-228600" algn="l" rtl="0" fontAlgn="base">
              <a:spcBef>
                <a:spcPct val="0"/>
              </a:spcBef>
              <a:spcAft>
                <a:spcPct val="25000"/>
              </a:spcAft>
              <a:buClr>
                <a:schemeClr val="tx1"/>
              </a:buClr>
              <a:buFont typeface="Helvetica 45 Light" pitchFamily="34" charset="0"/>
              <a:buChar char="–"/>
              <a:defRPr sz="1600">
                <a:solidFill>
                  <a:schemeClr val="tx1"/>
                </a:solidFill>
                <a:latin typeface="+mn-lt"/>
              </a:defRPr>
            </a:lvl9pPr>
          </a:lstStyle>
          <a:p>
            <a:pPr algn="ctr">
              <a:buFont typeface="Wingdings" panose="05000000000000000000" pitchFamily="2" charset="2"/>
              <a:buChar char="Ø"/>
            </a:pPr>
            <a:r>
              <a:rPr lang="fr-FR" sz="1400" kern="0" dirty="0" smtClean="0">
                <a:solidFill>
                  <a:schemeClr val="tx2"/>
                </a:solidFill>
              </a:rPr>
              <a:t>Un échantillon de répondants avec des lecteurs réguliers et anciens plutôt qu’avec des usagers occasionnels</a:t>
            </a:r>
            <a:endParaRPr lang="fr-FR" sz="1400" kern="0" dirty="0">
              <a:solidFill>
                <a:schemeClr val="tx2"/>
              </a:solidFill>
            </a:endParaRPr>
          </a:p>
        </p:txBody>
      </p:sp>
    </p:spTree>
    <p:extLst>
      <p:ext uri="{BB962C8B-B14F-4D97-AF65-F5344CB8AC3E}">
        <p14:creationId xmlns:p14="http://schemas.microsoft.com/office/powerpoint/2010/main" val="242454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qualification de la discipline </a:t>
            </a:r>
            <a:r>
              <a:rPr lang="fr-FR" dirty="0" smtClean="0"/>
              <a:t>par les </a:t>
            </a:r>
            <a:r>
              <a:rPr lang="fr-FR" dirty="0"/>
              <a:t>répondants montre l’ampleur </a:t>
            </a:r>
            <a:r>
              <a:rPr lang="fr-FR" dirty="0" smtClean="0"/>
              <a:t>des approches et l’importance de l’encyclopédisme</a:t>
            </a:r>
            <a:endParaRPr lang="fr-FR" dirty="0"/>
          </a:p>
        </p:txBody>
      </p:sp>
      <p:sp>
        <p:nvSpPr>
          <p:cNvPr id="5" name="Espace réservé du contenu 4"/>
          <p:cNvSpPr>
            <a:spLocks noGrp="1"/>
          </p:cNvSpPr>
          <p:nvPr>
            <p:ph sz="half" idx="1"/>
          </p:nvPr>
        </p:nvSpPr>
        <p:spPr>
          <a:xfrm>
            <a:off x="1043608" y="1556792"/>
            <a:ext cx="3704778" cy="4536504"/>
          </a:xfrm>
        </p:spPr>
        <p:txBody>
          <a:bodyPr/>
          <a:lstStyle/>
          <a:p>
            <a:r>
              <a:rPr lang="fr-FR" sz="1400" dirty="0"/>
              <a:t>La discipline a été demandée aux répondants en question ouverte afin de </a:t>
            </a:r>
            <a:r>
              <a:rPr lang="fr-FR" sz="1400" dirty="0" smtClean="0"/>
              <a:t>capter </a:t>
            </a:r>
            <a:r>
              <a:rPr lang="fr-FR" sz="1400" dirty="0"/>
              <a:t>les désignations utilisées par les usagers eux-mêmes</a:t>
            </a:r>
          </a:p>
          <a:p>
            <a:r>
              <a:rPr lang="fr-FR" sz="1400" dirty="0" smtClean="0"/>
              <a:t>Un classement des disciplines déclarées a ensuite été réalisé par grandes thématiques.</a:t>
            </a:r>
          </a:p>
          <a:p>
            <a:r>
              <a:rPr lang="fr-FR" sz="1400" dirty="0" smtClean="0"/>
              <a:t>L’histoire et la littérature française arrivent largement en tête.</a:t>
            </a:r>
          </a:p>
          <a:p>
            <a:r>
              <a:rPr lang="fr-FR" sz="1400" dirty="0" smtClean="0"/>
              <a:t>Pour ne pas trop gonfler la rubrique « transversale toutes disciplines confondues », les réponses ont été classées dans les disciplines les plus proches à chaque fois que cela était possible.</a:t>
            </a:r>
          </a:p>
          <a:p>
            <a:r>
              <a:rPr lang="fr-FR" sz="1400" dirty="0" smtClean="0"/>
              <a:t>Exemple : « l’histoire des sciences », discipline forte des sciences et techniques, a été classée en sciences et techniques. En revanche, « la philosophie des sciences » a été classée en philosophie.</a:t>
            </a:r>
            <a:endParaRPr lang="fr-FR" dirty="0"/>
          </a:p>
          <a:p>
            <a:endParaRPr lang="fr-FR" dirty="0"/>
          </a:p>
        </p:txBody>
      </p:sp>
      <p:sp>
        <p:nvSpPr>
          <p:cNvPr id="4" name="Espace réservé du pied de page 3"/>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pic>
        <p:nvPicPr>
          <p:cNvPr id="2053"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91100" y="1628800"/>
            <a:ext cx="382905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522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2339752" y="3131853"/>
            <a:ext cx="4464497" cy="594295"/>
          </a:xfrm>
        </p:spPr>
        <p:txBody>
          <a:bodyPr/>
          <a:lstStyle/>
          <a:p>
            <a:pPr algn="ctr"/>
            <a:r>
              <a:rPr lang="fr-FR" dirty="0" smtClean="0">
                <a:solidFill>
                  <a:schemeClr val="tx2"/>
                </a:solidFill>
              </a:rPr>
              <a:t>Sur les usages documentaires en général</a:t>
            </a:r>
          </a:p>
        </p:txBody>
      </p:sp>
      <p:sp>
        <p:nvSpPr>
          <p:cNvPr id="7" name="Ellipse 6"/>
          <p:cNvSpPr/>
          <p:nvPr/>
        </p:nvSpPr>
        <p:spPr>
          <a:xfrm>
            <a:off x="4319972" y="2024844"/>
            <a:ext cx="504056" cy="5040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Tree>
    <p:extLst>
      <p:ext uri="{BB962C8B-B14F-4D97-AF65-F5344CB8AC3E}">
        <p14:creationId xmlns:p14="http://schemas.microsoft.com/office/powerpoint/2010/main" val="2488720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11238" y="404812"/>
            <a:ext cx="7808912" cy="1151979"/>
          </a:xfrm>
        </p:spPr>
        <p:txBody>
          <a:bodyPr/>
          <a:lstStyle/>
          <a:p>
            <a:r>
              <a:rPr lang="fr-FR" dirty="0" smtClean="0"/>
              <a:t>Les communications magasins sont utilisées à chaque fois ou presque par 3 enquêtés sur 5 et le Libre Accès (LA) par 2 enquêtés sur 5</a:t>
            </a:r>
            <a:endParaRPr lang="fr-FR" dirty="0"/>
          </a:p>
        </p:txBody>
      </p:sp>
      <p:sp>
        <p:nvSpPr>
          <p:cNvPr id="5" name="Espace réservé du contenu 4"/>
          <p:cNvSpPr>
            <a:spLocks noGrp="1"/>
          </p:cNvSpPr>
          <p:nvPr>
            <p:ph idx="1"/>
          </p:nvPr>
        </p:nvSpPr>
        <p:spPr>
          <a:xfrm>
            <a:off x="6372200" y="1773238"/>
            <a:ext cx="2664296" cy="4608090"/>
          </a:xfrm>
        </p:spPr>
        <p:txBody>
          <a:bodyPr/>
          <a:lstStyle/>
          <a:p>
            <a:r>
              <a:rPr lang="fr-FR" sz="1400" dirty="0"/>
              <a:t>28% </a:t>
            </a:r>
            <a:r>
              <a:rPr lang="fr-FR" sz="1400" dirty="0" smtClean="0"/>
              <a:t>des répondants (1,5 </a:t>
            </a:r>
            <a:r>
              <a:rPr lang="fr-FR" sz="1400" dirty="0"/>
              <a:t>sur 5) déclarent utiliser à chaque fois ou presque des ressources magasin </a:t>
            </a:r>
            <a:r>
              <a:rPr lang="fr-FR" sz="1400" dirty="0" smtClean="0"/>
              <a:t>ET du Libre Accès (LA).</a:t>
            </a:r>
          </a:p>
          <a:p>
            <a:r>
              <a:rPr lang="fr-FR" sz="1400" dirty="0"/>
              <a:t>88% des répondants déclarent utiliser les collections magasin </a:t>
            </a:r>
          </a:p>
          <a:p>
            <a:r>
              <a:rPr lang="fr-FR" sz="1400" dirty="0" smtClean="0"/>
              <a:t>20% des répondants déclarent utiliser plus souvent le LA que les magasins.</a:t>
            </a:r>
          </a:p>
          <a:p>
            <a:r>
              <a:rPr lang="fr-FR" sz="1400" dirty="0" smtClean="0"/>
              <a:t>Ils sont 39% </a:t>
            </a:r>
            <a:r>
              <a:rPr lang="fr-FR" sz="1400" dirty="0"/>
              <a:t>à</a:t>
            </a:r>
            <a:r>
              <a:rPr lang="fr-FR" sz="1400" dirty="0" smtClean="0"/>
              <a:t> utiliser les 5 types de ressources proposés. </a:t>
            </a:r>
          </a:p>
          <a:p>
            <a:r>
              <a:rPr lang="fr-FR" sz="1400" dirty="0" smtClean="0"/>
              <a:t>10% seulement déclarent utiliser les </a:t>
            </a:r>
            <a:r>
              <a:rPr lang="fr-FR" sz="1400" dirty="0"/>
              <a:t>ressources </a:t>
            </a:r>
            <a:r>
              <a:rPr lang="fr-FR" sz="1400" dirty="0" smtClean="0"/>
              <a:t>audiovisuelles.</a:t>
            </a:r>
          </a:p>
          <a:p>
            <a:pPr marL="193675" lvl="1" indent="-193675">
              <a:spcAft>
                <a:spcPct val="50000"/>
              </a:spcAft>
              <a:buClr>
                <a:schemeClr val="tx2"/>
              </a:buClr>
              <a:buSzPct val="70000"/>
              <a:buFont typeface="Wingdings" pitchFamily="2" charset="2"/>
              <a:buChar char="§"/>
            </a:pPr>
            <a:r>
              <a:rPr lang="fr-FR" sz="1400" dirty="0"/>
              <a:t>Seulement </a:t>
            </a:r>
            <a:r>
              <a:rPr lang="fr-FR" sz="1400" b="1" dirty="0"/>
              <a:t>10 </a:t>
            </a:r>
            <a:r>
              <a:rPr lang="fr-FR" sz="1400" dirty="0"/>
              <a:t>enquêtés </a:t>
            </a:r>
            <a:r>
              <a:rPr lang="fr-FR" sz="1400" strike="sngStrike" dirty="0"/>
              <a:t>déclarent n’utiliser aucun type de ressource.</a:t>
            </a:r>
          </a:p>
          <a:p>
            <a:endParaRPr lang="fr-FR" sz="1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772816"/>
            <a:ext cx="6120680" cy="332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28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t>
            </a:r>
            <a:r>
              <a:rPr lang="fr-FR" dirty="0" err="1" smtClean="0"/>
              <a:t>mastérants</a:t>
            </a:r>
            <a:r>
              <a:rPr lang="fr-FR" dirty="0" smtClean="0"/>
              <a:t> et Bac+5 - qui représentent 13% des enquêtés – privilégient les demandes de communication en magasin</a:t>
            </a:r>
            <a:endParaRPr lang="fr-FR" dirty="0"/>
          </a:p>
        </p:txBody>
      </p:sp>
      <p:sp>
        <p:nvSpPr>
          <p:cNvPr id="5" name="Espace réservé du pied de page 4"/>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sp>
        <p:nvSpPr>
          <p:cNvPr id="9" name="ZoneTexte 8"/>
          <p:cNvSpPr txBox="1"/>
          <p:nvPr/>
        </p:nvSpPr>
        <p:spPr>
          <a:xfrm>
            <a:off x="5004048" y="1772816"/>
            <a:ext cx="3816424" cy="2246769"/>
          </a:xfrm>
          <a:prstGeom prst="rect">
            <a:avLst/>
          </a:prstGeom>
          <a:noFill/>
        </p:spPr>
        <p:txBody>
          <a:bodyPr wrap="square" rtlCol="0">
            <a:spAutoFit/>
          </a:bodyPr>
          <a:lstStyle/>
          <a:p>
            <a:pPr marL="193675" indent="-193675" eaLnBrk="0" hangingPunct="0">
              <a:spcAft>
                <a:spcPct val="50000"/>
              </a:spcAft>
              <a:buClr>
                <a:schemeClr val="tx2"/>
              </a:buClr>
              <a:buSzPct val="70000"/>
              <a:buFont typeface="Wingdings" pitchFamily="2" charset="2"/>
              <a:buChar char="§"/>
            </a:pPr>
            <a:r>
              <a:rPr lang="fr-FR" sz="1400" dirty="0" smtClean="0">
                <a:latin typeface="+mn-lt"/>
                <a:ea typeface="MS PGothic" pitchFamily="34" charset="-128"/>
                <a:cs typeface="+mn-cs"/>
              </a:rPr>
              <a:t>129 </a:t>
            </a:r>
            <a:r>
              <a:rPr lang="fr-FR" sz="1400" dirty="0" err="1" smtClean="0">
                <a:latin typeface="+mn-lt"/>
                <a:ea typeface="MS PGothic" pitchFamily="34" charset="-128"/>
                <a:cs typeface="+mn-cs"/>
              </a:rPr>
              <a:t>mastérants</a:t>
            </a:r>
            <a:r>
              <a:rPr lang="fr-FR" sz="1400" dirty="0" smtClean="0">
                <a:latin typeface="+mn-lt"/>
                <a:ea typeface="MS PGothic" pitchFamily="34" charset="-128"/>
                <a:cs typeface="+mn-cs"/>
              </a:rPr>
              <a:t> </a:t>
            </a:r>
            <a:r>
              <a:rPr lang="fr-FR" sz="1400" dirty="0">
                <a:latin typeface="+mn-lt"/>
                <a:ea typeface="MS PGothic" pitchFamily="34" charset="-128"/>
                <a:cs typeface="+mn-cs"/>
              </a:rPr>
              <a:t>o</a:t>
            </a:r>
            <a:r>
              <a:rPr lang="fr-FR" sz="1400" dirty="0" smtClean="0">
                <a:latin typeface="+mn-lt"/>
                <a:ea typeface="MS PGothic" pitchFamily="34" charset="-128"/>
                <a:cs typeface="+mn-cs"/>
              </a:rPr>
              <a:t>nt répondu à l’enquête</a:t>
            </a:r>
          </a:p>
          <a:p>
            <a:pPr marL="193675" indent="-193675" eaLnBrk="0" hangingPunct="0">
              <a:spcAft>
                <a:spcPct val="50000"/>
              </a:spcAft>
              <a:buClr>
                <a:schemeClr val="tx2"/>
              </a:buClr>
              <a:buSzPct val="70000"/>
              <a:buFont typeface="Wingdings" pitchFamily="2" charset="2"/>
              <a:buChar char="§"/>
            </a:pPr>
            <a:r>
              <a:rPr lang="fr-FR" sz="1400" dirty="0" smtClean="0">
                <a:latin typeface="+mn-lt"/>
                <a:ea typeface="MS PGothic" pitchFamily="34" charset="-128"/>
                <a:cs typeface="+mn-cs"/>
              </a:rPr>
              <a:t>85</a:t>
            </a:r>
            <a:r>
              <a:rPr lang="fr-FR" sz="1400" dirty="0">
                <a:latin typeface="+mn-lt"/>
                <a:ea typeface="MS PGothic" pitchFamily="34" charset="-128"/>
                <a:cs typeface="+mn-cs"/>
              </a:rPr>
              <a:t>% </a:t>
            </a:r>
            <a:r>
              <a:rPr lang="fr-FR" sz="1400" dirty="0" smtClean="0">
                <a:latin typeface="+mn-lt"/>
                <a:ea typeface="MS PGothic" pitchFamily="34" charset="-128"/>
                <a:cs typeface="+mn-cs"/>
              </a:rPr>
              <a:t>déclarent faire </a:t>
            </a:r>
            <a:r>
              <a:rPr lang="fr-FR" sz="1400" dirty="0">
                <a:latin typeface="+mn-lt"/>
                <a:ea typeface="MS PGothic" pitchFamily="34" charset="-128"/>
                <a:cs typeface="+mn-cs"/>
              </a:rPr>
              <a:t>des demandes de </a:t>
            </a:r>
            <a:r>
              <a:rPr lang="fr-FR" sz="1400" dirty="0" smtClean="0">
                <a:latin typeface="+mn-lt"/>
                <a:ea typeface="MS PGothic" pitchFamily="34" charset="-128"/>
                <a:cs typeface="+mn-cs"/>
              </a:rPr>
              <a:t>communication</a:t>
            </a:r>
          </a:p>
          <a:p>
            <a:pPr marL="193675" indent="-193675" eaLnBrk="0" hangingPunct="0">
              <a:spcAft>
                <a:spcPct val="50000"/>
              </a:spcAft>
              <a:buClr>
                <a:schemeClr val="tx2"/>
              </a:buClr>
              <a:buSzPct val="70000"/>
              <a:buFont typeface="Wingdings" pitchFamily="2" charset="2"/>
              <a:buChar char="§"/>
            </a:pPr>
            <a:r>
              <a:rPr lang="fr-FR" sz="1400" dirty="0" smtClean="0">
                <a:latin typeface="+mn-lt"/>
                <a:ea typeface="MS PGothic" pitchFamily="34" charset="-128"/>
                <a:cs typeface="+mn-cs"/>
              </a:rPr>
              <a:t>59</a:t>
            </a:r>
            <a:r>
              <a:rPr lang="fr-FR" sz="1400" dirty="0">
                <a:latin typeface="+mn-lt"/>
                <a:ea typeface="MS PGothic" pitchFamily="34" charset="-128"/>
                <a:cs typeface="+mn-cs"/>
              </a:rPr>
              <a:t>% utiliser le libre </a:t>
            </a:r>
            <a:r>
              <a:rPr lang="fr-FR" sz="1400" dirty="0" smtClean="0">
                <a:latin typeface="+mn-lt"/>
                <a:ea typeface="MS PGothic" pitchFamily="34" charset="-128"/>
                <a:cs typeface="+mn-cs"/>
              </a:rPr>
              <a:t>accès</a:t>
            </a:r>
          </a:p>
          <a:p>
            <a:pPr marL="193675" indent="-193675" eaLnBrk="0" hangingPunct="0">
              <a:spcAft>
                <a:spcPct val="50000"/>
              </a:spcAft>
              <a:buClr>
                <a:schemeClr val="tx2"/>
              </a:buClr>
              <a:buSzPct val="70000"/>
              <a:buFont typeface="Wingdings" pitchFamily="2" charset="2"/>
              <a:buChar char="§"/>
            </a:pPr>
            <a:r>
              <a:rPr lang="fr-FR" sz="1400" dirty="0" smtClean="0">
                <a:ea typeface="MS PGothic" pitchFamily="34" charset="-128"/>
              </a:rPr>
              <a:t>La moitié des </a:t>
            </a:r>
            <a:r>
              <a:rPr lang="fr-FR" sz="1400" dirty="0" err="1" smtClean="0">
                <a:ea typeface="MS PGothic" pitchFamily="34" charset="-128"/>
              </a:rPr>
              <a:t>mastérants</a:t>
            </a:r>
            <a:r>
              <a:rPr lang="fr-FR" sz="1400" dirty="0" smtClean="0">
                <a:ea typeface="MS PGothic" pitchFamily="34" charset="-128"/>
              </a:rPr>
              <a:t> (49%) déclarent utiliser le libre accès </a:t>
            </a:r>
            <a:r>
              <a:rPr lang="fr-FR" sz="1400" b="1" dirty="0" smtClean="0">
                <a:ea typeface="MS PGothic" pitchFamily="34" charset="-128"/>
              </a:rPr>
              <a:t>et</a:t>
            </a:r>
            <a:r>
              <a:rPr lang="fr-FR" sz="1400" dirty="0" smtClean="0">
                <a:ea typeface="MS PGothic" pitchFamily="34" charset="-128"/>
              </a:rPr>
              <a:t> les collections magasin. </a:t>
            </a:r>
            <a:endParaRPr lang="fr-FR" sz="1400" dirty="0">
              <a:ea typeface="MS PGothic" pitchFamily="34" charset="-128"/>
            </a:endParaRPr>
          </a:p>
          <a:p>
            <a:pPr eaLnBrk="0" hangingPunct="0">
              <a:spcAft>
                <a:spcPct val="50000"/>
              </a:spcAft>
              <a:buClr>
                <a:schemeClr val="tx2"/>
              </a:buClr>
              <a:buSzPct val="70000"/>
            </a:pPr>
            <a:endParaRPr lang="fr-FR" sz="1400" dirty="0">
              <a:latin typeface="+mn-lt"/>
              <a:ea typeface="MS PGothic" pitchFamily="34" charset="-128"/>
              <a:cs typeface="+mn-cs"/>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791185"/>
            <a:ext cx="458458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833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Selon le profil des usagers, le recours à la documentation est différent. Ce sont les usagers qui déclarent venir le moins souvent à la bibliothèque qui utilisent le moins le libre accès. </a:t>
            </a:r>
            <a:endParaRPr lang="fr-FR" sz="2000" dirty="0"/>
          </a:p>
        </p:txBody>
      </p:sp>
      <p:sp>
        <p:nvSpPr>
          <p:cNvPr id="3" name="Espace réservé du contenu 2"/>
          <p:cNvSpPr>
            <a:spLocks noGrp="1"/>
          </p:cNvSpPr>
          <p:nvPr>
            <p:ph idx="1"/>
          </p:nvPr>
        </p:nvSpPr>
        <p:spPr>
          <a:xfrm>
            <a:off x="971600" y="1556792"/>
            <a:ext cx="7808912" cy="4968552"/>
          </a:xfrm>
        </p:spPr>
        <p:txBody>
          <a:bodyPr/>
          <a:lstStyle/>
          <a:p>
            <a:r>
              <a:rPr lang="fr-FR" sz="1600" dirty="0" smtClean="0"/>
              <a:t>Les usagers les plus anciens, ceux qui viennent depuis plus de trois ans à la </a:t>
            </a:r>
            <a:r>
              <a:rPr lang="fr-FR" sz="1600" dirty="0" err="1" smtClean="0"/>
              <a:t>BnF</a:t>
            </a:r>
            <a:r>
              <a:rPr lang="fr-FR" sz="1600" dirty="0" smtClean="0"/>
              <a:t>,  sont majoritaires parmi les répondants à l’enquête (74%).</a:t>
            </a:r>
          </a:p>
          <a:p>
            <a:r>
              <a:rPr lang="fr-FR" sz="1600" dirty="0" smtClean="0"/>
              <a:t>Les usagers occasionnels, qui déclarent venir ponctuellement ou « pas très souvent », sont plus présents parmi les profils non académiques (40%) que parmi les universitaires (52%).</a:t>
            </a:r>
          </a:p>
          <a:p>
            <a:r>
              <a:rPr lang="fr-FR" sz="1600" dirty="0" smtClean="0"/>
              <a:t>La fréquence des visites </a:t>
            </a:r>
            <a:r>
              <a:rPr lang="fr-FR" sz="1600" dirty="0"/>
              <a:t>(</a:t>
            </a:r>
            <a:r>
              <a:rPr lang="fr-FR" sz="1600" i="1" dirty="0"/>
              <a:t>tous les jours ou presque </a:t>
            </a:r>
            <a:r>
              <a:rPr lang="fr-FR" sz="1600" dirty="0"/>
              <a:t>; </a:t>
            </a:r>
            <a:r>
              <a:rPr lang="fr-FR" sz="1600" i="1" dirty="0"/>
              <a:t>quelques fois par mois </a:t>
            </a:r>
            <a:r>
              <a:rPr lang="fr-FR" sz="1600" dirty="0"/>
              <a:t>ou </a:t>
            </a:r>
            <a:r>
              <a:rPr lang="fr-FR" sz="1600" i="1" dirty="0"/>
              <a:t>ponctuellement </a:t>
            </a:r>
            <a:r>
              <a:rPr lang="fr-FR" sz="1600" dirty="0"/>
              <a:t>; </a:t>
            </a:r>
            <a:r>
              <a:rPr lang="fr-FR" sz="1600" i="1" dirty="0"/>
              <a:t>moins souvent</a:t>
            </a:r>
            <a:r>
              <a:rPr lang="fr-FR" sz="1600" dirty="0" smtClean="0"/>
              <a:t>) ne détermine pas l’intensité de l’usage des collections. </a:t>
            </a:r>
          </a:p>
          <a:p>
            <a:pPr lvl="1">
              <a:buFont typeface="Courier New" panose="02070309020205020404" pitchFamily="49" charset="0"/>
              <a:buChar char="o"/>
            </a:pPr>
            <a:r>
              <a:rPr lang="fr-FR" sz="1600" dirty="0" smtClean="0"/>
              <a:t>Les magasins et les ressources électroniques souscrites sont utilisés à peu près au même niveau par tous les types de fréquentation. </a:t>
            </a:r>
          </a:p>
          <a:p>
            <a:pPr lvl="1">
              <a:buFont typeface="Courier New" panose="02070309020205020404" pitchFamily="49" charset="0"/>
              <a:buChar char="o"/>
            </a:pPr>
            <a:r>
              <a:rPr lang="fr-FR" sz="1600" dirty="0" smtClean="0"/>
              <a:t>Le libre accès est moins utilisé par la catégorie </a:t>
            </a:r>
            <a:r>
              <a:rPr lang="fr-FR" sz="1600" i="1" dirty="0" smtClean="0"/>
              <a:t>moins souvent (</a:t>
            </a:r>
            <a:r>
              <a:rPr lang="fr-FR" sz="1600" dirty="0" smtClean="0"/>
              <a:t>48% contre plus de 70% pour les autres catégories</a:t>
            </a:r>
            <a:r>
              <a:rPr lang="fr-FR" sz="1600" i="1" dirty="0" smtClean="0"/>
              <a:t>). </a:t>
            </a:r>
          </a:p>
          <a:p>
            <a:pPr lvl="1">
              <a:buFont typeface="Courier New" panose="02070309020205020404" pitchFamily="49" charset="0"/>
              <a:buChar char="o"/>
            </a:pPr>
            <a:r>
              <a:rPr lang="fr-FR" sz="1600" dirty="0" smtClean="0"/>
              <a:t>Les bibliothèques numériques (</a:t>
            </a:r>
            <a:r>
              <a:rPr lang="fr-FR" sz="1600" dirty="0" err="1" smtClean="0"/>
              <a:t>Gallica</a:t>
            </a:r>
            <a:r>
              <a:rPr lang="fr-FR" sz="1600" dirty="0" smtClean="0"/>
              <a:t>…) sont moins utilisées par la catégorie </a:t>
            </a:r>
            <a:r>
              <a:rPr lang="fr-FR" sz="1600" i="1" dirty="0" smtClean="0"/>
              <a:t>tous les jours ou presque (51% contre plus de 71% pour les autres catégories)</a:t>
            </a:r>
            <a:r>
              <a:rPr lang="fr-FR" sz="1600" dirty="0" smtClean="0"/>
              <a:t>.</a:t>
            </a:r>
          </a:p>
          <a:p>
            <a:endParaRPr lang="fr-FR" dirty="0"/>
          </a:p>
          <a:p>
            <a:endParaRPr lang="fr-FR" dirty="0"/>
          </a:p>
        </p:txBody>
      </p:sp>
      <p:sp>
        <p:nvSpPr>
          <p:cNvPr id="4" name="Espace réservé du pied de page 3"/>
          <p:cNvSpPr>
            <a:spLocks noGrp="1"/>
          </p:cNvSpPr>
          <p:nvPr>
            <p:ph type="ftr" sz="quarter" idx="3"/>
          </p:nvPr>
        </p:nvSpPr>
        <p:spPr/>
        <p:txBody>
          <a:bodyPr/>
          <a:lstStyle/>
          <a:p>
            <a:pPr>
              <a:defRPr/>
            </a:pPr>
            <a:r>
              <a:rPr lang="fr-FR" dirty="0" err="1" smtClean="0">
                <a:solidFill>
                  <a:srgbClr val="000000"/>
                </a:solidFill>
              </a:rPr>
              <a:t>BnF</a:t>
            </a:r>
            <a:r>
              <a:rPr lang="fr-FR" dirty="0" smtClean="0">
                <a:solidFill>
                  <a:srgbClr val="000000"/>
                </a:solidFill>
              </a:rPr>
              <a:t> – Enquête sur les usages du libre accès en Recherche – Mai 2023</a:t>
            </a:r>
            <a:endParaRPr lang="en-GB" dirty="0">
              <a:solidFill>
                <a:srgbClr val="000000"/>
              </a:solidFill>
            </a:endParaRPr>
          </a:p>
        </p:txBody>
      </p:sp>
    </p:spTree>
    <p:extLst>
      <p:ext uri="{BB962C8B-B14F-4D97-AF65-F5344CB8AC3E}">
        <p14:creationId xmlns:p14="http://schemas.microsoft.com/office/powerpoint/2010/main" val="1182613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esentation template Orange">
  <a:themeElements>
    <a:clrScheme name="presentation template Orange 2">
      <a:dk1>
        <a:srgbClr val="000000"/>
      </a:dk1>
      <a:lt1>
        <a:srgbClr val="FFFFFF"/>
      </a:lt1>
      <a:dk2>
        <a:srgbClr val="FF6600"/>
      </a:dk2>
      <a:lt2>
        <a:srgbClr val="DDDDDD"/>
      </a:lt2>
      <a:accent1>
        <a:srgbClr val="000000"/>
      </a:accent1>
      <a:accent2>
        <a:srgbClr val="FFFFFF"/>
      </a:accent2>
      <a:accent3>
        <a:srgbClr val="FFFFFF"/>
      </a:accent3>
      <a:accent4>
        <a:srgbClr val="000000"/>
      </a:accent4>
      <a:accent5>
        <a:srgbClr val="AAAAAA"/>
      </a:accent5>
      <a:accent6>
        <a:srgbClr val="E7E7E7"/>
      </a:accent6>
      <a:hlink>
        <a:srgbClr val="FF6600"/>
      </a:hlink>
      <a:folHlink>
        <a:srgbClr val="FF6600"/>
      </a:folHlink>
    </a:clrScheme>
    <a:fontScheme name="presentation template Orange">
      <a:majorFont>
        <a:latin typeface="Helvetica 65 Medium"/>
        <a:ea typeface=""/>
        <a:cs typeface=""/>
      </a:majorFont>
      <a:minorFont>
        <a:latin typeface="Helvetica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template Orange 1">
        <a:dk1>
          <a:srgbClr val="333333"/>
        </a:dk1>
        <a:lt1>
          <a:srgbClr val="FFFFFF"/>
        </a:lt1>
        <a:dk2>
          <a:srgbClr val="000000"/>
        </a:dk2>
        <a:lt2>
          <a:srgbClr val="FF6600"/>
        </a:lt2>
        <a:accent1>
          <a:srgbClr val="000000"/>
        </a:accent1>
        <a:accent2>
          <a:srgbClr val="FFFFFF"/>
        </a:accent2>
        <a:accent3>
          <a:srgbClr val="AAAAAA"/>
        </a:accent3>
        <a:accent4>
          <a:srgbClr val="DADADA"/>
        </a:accent4>
        <a:accent5>
          <a:srgbClr val="AAAAAA"/>
        </a:accent5>
        <a:accent6>
          <a:srgbClr val="E7E7E7"/>
        </a:accent6>
        <a:hlink>
          <a:srgbClr val="FF6600"/>
        </a:hlink>
        <a:folHlink>
          <a:srgbClr val="FF6600"/>
        </a:folHlink>
      </a:clrScheme>
      <a:clrMap bg1="dk2" tx1="lt1" bg2="dk1" tx2="lt2" accent1="accent1" accent2="accent2" accent3="accent3" accent4="accent4" accent5="accent5" accent6="accent6" hlink="hlink" folHlink="folHlink"/>
    </a:extraClrScheme>
    <a:extraClrScheme>
      <a:clrScheme name="presentation template Orange 2">
        <a:dk1>
          <a:srgbClr val="000000"/>
        </a:dk1>
        <a:lt1>
          <a:srgbClr val="FFFFFF"/>
        </a:lt1>
        <a:dk2>
          <a:srgbClr val="FF6600"/>
        </a:dk2>
        <a:lt2>
          <a:srgbClr val="DDDDDD"/>
        </a:lt2>
        <a:accent1>
          <a:srgbClr val="000000"/>
        </a:accent1>
        <a:accent2>
          <a:srgbClr val="FFFFFF"/>
        </a:accent2>
        <a:accent3>
          <a:srgbClr val="FFFFFF"/>
        </a:accent3>
        <a:accent4>
          <a:srgbClr val="000000"/>
        </a:accent4>
        <a:accent5>
          <a:srgbClr val="AAAAAA"/>
        </a:accent5>
        <a:accent6>
          <a:srgbClr val="E7E7E7"/>
        </a:accent6>
        <a:hlink>
          <a:srgbClr val="FF66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tion template Orange 2">
    <a:dk1>
      <a:srgbClr val="000000"/>
    </a:dk1>
    <a:lt1>
      <a:srgbClr val="FFFFFF"/>
    </a:lt1>
    <a:dk2>
      <a:srgbClr val="FF6600"/>
    </a:dk2>
    <a:lt2>
      <a:srgbClr val="DDDDDD"/>
    </a:lt2>
    <a:accent1>
      <a:srgbClr val="000000"/>
    </a:accent1>
    <a:accent2>
      <a:srgbClr val="FFFFFF"/>
    </a:accent2>
    <a:accent3>
      <a:srgbClr val="FFFFFF"/>
    </a:accent3>
    <a:accent4>
      <a:srgbClr val="000000"/>
    </a:accent4>
    <a:accent5>
      <a:srgbClr val="AAAAAA"/>
    </a:accent5>
    <a:accent6>
      <a:srgbClr val="E7E7E7"/>
    </a:accent6>
    <a:hlink>
      <a:srgbClr val="FF6600"/>
    </a:hlink>
    <a:folHlink>
      <a:srgbClr val="FF6600"/>
    </a:folHlink>
  </a:clrScheme>
</a:themeOverride>
</file>

<file path=docProps/app.xml><?xml version="1.0" encoding="utf-8"?>
<Properties xmlns="http://schemas.openxmlformats.org/officeDocument/2006/extended-properties" xmlns:vt="http://schemas.openxmlformats.org/officeDocument/2006/docPropsVTypes">
  <TotalTime>5628</TotalTime>
  <Words>1796</Words>
  <Application>Microsoft Office PowerPoint</Application>
  <PresentationFormat>Affichage à l'écran (4:3)</PresentationFormat>
  <Paragraphs>144</Paragraphs>
  <Slides>24</Slides>
  <Notes>1</Notes>
  <HiddenSlides>1</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1_presentation template Orange</vt:lpstr>
      <vt:lpstr>Enquête sur l’utilisation du libre accès en bibliothèque de recherche Résultats de l’analyse </vt:lpstr>
      <vt:lpstr>Présentation PowerPoint</vt:lpstr>
      <vt:lpstr>L’enquête a été mise en ligne du 4 au 21 janvier 2023 et a collecté 998 réponses</vt:lpstr>
      <vt:lpstr>Parmi les répondants, on note une surreprésentation des chercheurs et des usagers intensifs</vt:lpstr>
      <vt:lpstr>La qualification de la discipline par les répondants montre l’ampleur des approches et l’importance de l’encyclopédisme</vt:lpstr>
      <vt:lpstr>Présentation PowerPoint</vt:lpstr>
      <vt:lpstr>Les communications magasins sont utilisées à chaque fois ou presque par 3 enquêtés sur 5 et le Libre Accès (LA) par 2 enquêtés sur 5</vt:lpstr>
      <vt:lpstr>Les mastérants et Bac+5 - qui représentent 13% des enquêtés – privilégient les demandes de communication en magasin</vt:lpstr>
      <vt:lpstr>Selon le profil des usagers, le recours à la documentation est différent. Ce sont les usagers qui déclarent venir le moins souvent à la bibliothèque qui utilisent le moins le libre accès. </vt:lpstr>
      <vt:lpstr>Sur les 46 usagers déclarant n’utiliser ni les collections du libre accès ni les magasins, 34 d’entre eux (dont 20 pour le libre accès et 14 pour les magasins) disent ne pas savoir comment les trouver</vt:lpstr>
      <vt:lpstr>96% des répondants viennent à la BnF pour consulter des ouvrages qu’ils ne trouvent pas ailleurs</vt:lpstr>
      <vt:lpstr>La préparation de la venue à la BnF justifie l’utilisation du catalogue et un recours important aux demandes de communication</vt:lpstr>
      <vt:lpstr>Le catalogue général est une référence quasi systématique pour trouver des documents</vt:lpstr>
      <vt:lpstr>Près de 90% des répondants déclarent trouver facilement ou très facilement ce qu’ils cherchent dans le catalogue </vt:lpstr>
      <vt:lpstr>Les propositions de formation rencontrent un intérêt principalement pour un dispositif à distance (visio)</vt:lpstr>
      <vt:lpstr>Présentation PowerPoint</vt:lpstr>
      <vt:lpstr>720 enquêtés déclarent utiliser les ressources en libre accès « à chaque fois ou presque » ou « souvent ». Les disciplines des humanités sont les plus citées.</vt:lpstr>
      <vt:lpstr>190 répondants indiquent que les ressources dont ils ont besoin ne sont pas en libre accès, et 132 qu’ils préfèrent les collections magasin</vt:lpstr>
      <vt:lpstr>Les documents dits « de référence » et les ouvrages pratiques sont les plus cités comme devant figurer en libre accès</vt:lpstr>
      <vt:lpstr>Préférer les réservations magasins résulte du besoin de préparer sa visite et de l’idée de sécuriser le fait d’avoir les ouvrages</vt:lpstr>
      <vt:lpstr>Les enquêtés souhaitent trouver en libre accès des collections exhaustives d’un niveau expert dans toutes les disciplines</vt:lpstr>
      <vt:lpstr>En suggestion d’amélioration, 2 enquêtés sur 5 (42%) proposent d’améliorer la signalisation des collections dans le catalogue, et 32,5% la signalétique des salles de lecture</vt:lpstr>
      <vt:lpstr>Synthèse des résultats</vt:lpstr>
      <vt:lpstr>Des pistes à approfondir</vt:lpstr>
    </vt:vector>
  </TitlesOfParts>
  <Company>Bibliothèque  nationale de France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publics de la BnF Et comment les connaître ?</dc:title>
  <dc:creator>Irène BASTARD</dc:creator>
  <cp:lastModifiedBy>Renaud NERSET</cp:lastModifiedBy>
  <cp:revision>545</cp:revision>
  <cp:lastPrinted>2019-09-05T14:51:15Z</cp:lastPrinted>
  <dcterms:created xsi:type="dcterms:W3CDTF">2006-05-26T13:40:10Z</dcterms:created>
  <dcterms:modified xsi:type="dcterms:W3CDTF">2023-07-10T15:14:30Z</dcterms:modified>
</cp:coreProperties>
</file>